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29"/>
  </p:notesMasterIdLst>
  <p:sldIdLst>
    <p:sldId id="282" r:id="rId2"/>
    <p:sldId id="256" r:id="rId3"/>
    <p:sldId id="257" r:id="rId4"/>
    <p:sldId id="284" r:id="rId5"/>
    <p:sldId id="286"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9" r:id="rId24"/>
    <p:sldId id="280" r:id="rId25"/>
    <p:sldId id="281" r:id="rId26"/>
    <p:sldId id="277" r:id="rId27"/>
    <p:sldId id="278"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65" autoAdjust="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F84E5F-DCA0-4E90-AAAC-892CB944C552}" type="datetimeFigureOut">
              <a:rPr lang="en-US" smtClean="0"/>
              <a:pPr/>
              <a:t>12/27/2023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537BDC-85FE-4CC4-8AE7-14BAAE7E3BEA}" type="slidenum">
              <a:rPr lang="en-US" smtClean="0"/>
              <a:pPr/>
              <a:t>‹#›</a:t>
            </a:fld>
            <a:endParaRPr lang="en-US"/>
          </a:p>
        </p:txBody>
      </p:sp>
    </p:spTree>
    <p:extLst>
      <p:ext uri="{BB962C8B-B14F-4D97-AF65-F5344CB8AC3E}">
        <p14:creationId xmlns:p14="http://schemas.microsoft.com/office/powerpoint/2010/main" val="30909848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9537BDC-85FE-4CC4-8AE7-14BAAE7E3BEA}" type="slidenum">
              <a:rPr lang="en-US" smtClean="0"/>
              <a:pPr/>
              <a:t>26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12/27/2023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12/27/2023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doi.org/10.1016/b978-0-12-121050-2.50006-5" TargetMode="External"/><Relationship Id="rId7" Type="http://schemas.openxmlformats.org/officeDocument/2006/relationships/hyperlink" Target="https://en.wikipedia.org/wiki/Information_processing_theory"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doi.org/10.1037/h0043158" TargetMode="External"/><Relationship Id="rId5" Type="http://schemas.openxmlformats.org/officeDocument/2006/relationships/hyperlink" Target="https://doi.org/10.1016/s0079-7421(08)60452-1" TargetMode="External"/><Relationship Id="rId4" Type="http://schemas.openxmlformats.org/officeDocument/2006/relationships/hyperlink" Target="https://en.wikipedia.org/wiki/Doi_(identifier)"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71600" y="5715000"/>
            <a:ext cx="4267200" cy="609600"/>
          </a:xfrm>
        </p:spPr>
        <p:txBody>
          <a:bodyPr>
            <a:normAutofit fontScale="90000"/>
          </a:bodyPr>
          <a:lstStyle/>
          <a:p>
            <a:r>
              <a:rPr lang="en-IN" dirty="0" smtClean="0"/>
              <a:t>Human Brain</a:t>
            </a:r>
            <a:endParaRPr lang="en-US" dirty="0"/>
          </a:p>
        </p:txBody>
      </p:sp>
      <p:pic>
        <p:nvPicPr>
          <p:cNvPr id="4" name="Content Placeholder 3" descr="2e5n5t4.jpg"/>
          <p:cNvPicPr>
            <a:picLocks noGrp="1" noChangeAspect="1"/>
          </p:cNvPicPr>
          <p:nvPr>
            <p:ph idx="1"/>
          </p:nvPr>
        </p:nvPicPr>
        <p:blipFill>
          <a:blip r:embed="rId3"/>
          <a:stretch>
            <a:fillRect/>
          </a:stretch>
        </p:blipFill>
        <p:spPr>
          <a:xfrm>
            <a:off x="1066800" y="1447800"/>
            <a:ext cx="5943600" cy="4191000"/>
          </a:xfrm>
        </p:spPr>
      </p:pic>
      <p:sp>
        <p:nvSpPr>
          <p:cNvPr id="6" name="TextBox 5"/>
          <p:cNvSpPr txBox="1"/>
          <p:nvPr/>
        </p:nvSpPr>
        <p:spPr>
          <a:xfrm>
            <a:off x="838200" y="381000"/>
            <a:ext cx="7543800" cy="1354217"/>
          </a:xfrm>
          <a:prstGeom prst="rect">
            <a:avLst/>
          </a:prstGeom>
          <a:noFill/>
        </p:spPr>
        <p:txBody>
          <a:bodyPr wrap="square" rtlCol="0">
            <a:spAutoFit/>
          </a:bodyPr>
          <a:lstStyle/>
          <a:p>
            <a:r>
              <a:rPr lang="en-US" sz="3200" b="1" dirty="0" smtClean="0">
                <a:solidFill>
                  <a:srgbClr val="C00000"/>
                </a:solidFill>
                <a:latin typeface="Comic Sans MS" pitchFamily="66" charset="0"/>
              </a:rPr>
              <a:t>INFORMATION PROCESSING THEORY</a:t>
            </a:r>
          </a:p>
          <a:p>
            <a:endParaRPr lang="en-US" b="1" dirty="0">
              <a:latin typeface="Comic Sans MS" pitchFamily="66" charset="0"/>
            </a:endParaRPr>
          </a:p>
        </p:txBody>
      </p:sp>
      <p:sp>
        <p:nvSpPr>
          <p:cNvPr id="3" name="TextBox 2"/>
          <p:cNvSpPr txBox="1"/>
          <p:nvPr/>
        </p:nvSpPr>
        <p:spPr>
          <a:xfrm>
            <a:off x="4610100" y="6324600"/>
            <a:ext cx="4533900" cy="369332"/>
          </a:xfrm>
          <a:prstGeom prst="rect">
            <a:avLst/>
          </a:prstGeom>
          <a:noFill/>
        </p:spPr>
        <p:txBody>
          <a:bodyPr wrap="square" rtlCol="0">
            <a:spAutoFit/>
          </a:bodyPr>
          <a:lstStyle/>
          <a:p>
            <a:r>
              <a:rPr lang="en-US" dirty="0" smtClean="0"/>
              <a:t>Presented by </a:t>
            </a:r>
            <a:r>
              <a:rPr lang="en-US" dirty="0" err="1" smtClean="0"/>
              <a:t>Kingshuk</a:t>
            </a:r>
            <a:r>
              <a:rPr lang="en-US" dirty="0" smtClean="0"/>
              <a:t> Karan</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1000">
              <a:schemeClr val="bg1">
                <a:lumMod val="95000"/>
              </a:schemeClr>
            </a:gs>
            <a:gs pos="64999">
              <a:srgbClr val="F0EBD5"/>
            </a:gs>
            <a:gs pos="100000">
              <a:srgbClr val="D1C39F"/>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extBox 1"/>
          <p:cNvSpPr txBox="1"/>
          <p:nvPr/>
        </p:nvSpPr>
        <p:spPr>
          <a:xfrm>
            <a:off x="533400" y="1600200"/>
            <a:ext cx="8077200" cy="4247317"/>
          </a:xfrm>
          <a:prstGeom prst="rect">
            <a:avLst/>
          </a:prstGeom>
          <a:noFill/>
        </p:spPr>
        <p:txBody>
          <a:bodyPr wrap="square" rtlCol="0">
            <a:spAutoFit/>
          </a:bodyPr>
          <a:lstStyle/>
          <a:p>
            <a:pPr lvl="0" algn="just"/>
            <a:r>
              <a:rPr lang="en-US" sz="2800" dirty="0" smtClean="0">
                <a:latin typeface="Times New Roman" pitchFamily="18" charset="0"/>
                <a:cs typeface="Times New Roman" pitchFamily="18" charset="0"/>
              </a:rPr>
              <a:t>This step maintains that besides the subject's individual development level, the nature of the obstacle or problem should also be taken into consideration while evaluating the subject's intellectual, problem solving and cognitive acumen. Sometimes, unnecessary and misleading information can confuse the subject and he / she may show signs of confusion while dealing with a situation which is similar to one he / she was exposed to before, which he / she was able to handle.</a:t>
            </a:r>
          </a:p>
          <a:p>
            <a:endParaRPr lang="en-US" dirty="0"/>
          </a:p>
        </p:txBody>
      </p:sp>
      <p:sp>
        <p:nvSpPr>
          <p:cNvPr id="3" name="TextBox 2"/>
          <p:cNvSpPr txBox="1"/>
          <p:nvPr/>
        </p:nvSpPr>
        <p:spPr>
          <a:xfrm>
            <a:off x="838200" y="533400"/>
            <a:ext cx="4572000" cy="584775"/>
          </a:xfrm>
          <a:prstGeom prst="rect">
            <a:avLst/>
          </a:prstGeom>
          <a:noFill/>
        </p:spPr>
        <p:txBody>
          <a:bodyPr wrap="square" rtlCol="0">
            <a:spAutoFit/>
          </a:bodyPr>
          <a:lstStyle/>
          <a:p>
            <a:r>
              <a:rPr lang="en-US" sz="3200" b="1" dirty="0" smtClean="0">
                <a:solidFill>
                  <a:srgbClr val="C00000"/>
                </a:solidFill>
                <a:latin typeface="Comic Sans MS" pitchFamily="66" charset="0"/>
              </a:rPr>
              <a:t>Obstacle evaluation</a:t>
            </a:r>
            <a:endParaRPr lang="en-US" sz="3200" b="1" dirty="0">
              <a:solidFill>
                <a:srgbClr val="C00000"/>
              </a:solidFill>
              <a:latin typeface="Comic Sans MS" pitchFamily="66" charset="0"/>
            </a:endParaRPr>
          </a:p>
        </p:txBody>
      </p:sp>
    </p:spTree>
  </p:cSld>
  <p:clrMapOvr>
    <a:masterClrMapping/>
  </p:clrMapOvr>
  <p:transition>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990600" y="2590800"/>
            <a:ext cx="6248400" cy="1569660"/>
          </a:xfrm>
          <a:prstGeom prst="rect">
            <a:avLst/>
          </a:prstGeom>
          <a:noFill/>
        </p:spPr>
        <p:txBody>
          <a:bodyPr wrap="square" rtlCol="0">
            <a:spAutoFit/>
          </a:bodyPr>
          <a:lstStyle/>
          <a:p>
            <a:pPr marL="514350" indent="-514350">
              <a:buAutoNum type="arabicPeriod"/>
            </a:pPr>
            <a:r>
              <a:rPr lang="en-US" sz="3200" dirty="0" smtClean="0">
                <a:latin typeface="Times New Roman" pitchFamily="18" charset="0"/>
                <a:cs typeface="Times New Roman" pitchFamily="18" charset="0"/>
              </a:rPr>
              <a:t>Sensory Memory</a:t>
            </a:r>
          </a:p>
          <a:p>
            <a:pPr marL="514350" indent="-514350">
              <a:buAutoNum type="arabicPeriod"/>
            </a:pPr>
            <a:r>
              <a:rPr lang="en-US" sz="3200" dirty="0" smtClean="0">
                <a:latin typeface="Times New Roman" pitchFamily="18" charset="0"/>
                <a:cs typeface="Times New Roman" pitchFamily="18" charset="0"/>
              </a:rPr>
              <a:t>Short -term Memory</a:t>
            </a:r>
          </a:p>
          <a:p>
            <a:pPr marL="514350" indent="-514350">
              <a:buAutoNum type="arabicPeriod"/>
            </a:pPr>
            <a:r>
              <a:rPr lang="en-US" sz="3200" dirty="0" smtClean="0">
                <a:latin typeface="Times New Roman" pitchFamily="18" charset="0"/>
                <a:cs typeface="Times New Roman" pitchFamily="18" charset="0"/>
              </a:rPr>
              <a:t>Long-term Memory</a:t>
            </a:r>
            <a:endParaRPr lang="en-US" sz="3200" dirty="0">
              <a:latin typeface="Times New Roman" pitchFamily="18" charset="0"/>
              <a:cs typeface="Times New Roman" pitchFamily="18" charset="0"/>
            </a:endParaRPr>
          </a:p>
        </p:txBody>
      </p:sp>
      <p:sp>
        <p:nvSpPr>
          <p:cNvPr id="4" name="TextBox 3"/>
          <p:cNvSpPr txBox="1"/>
          <p:nvPr/>
        </p:nvSpPr>
        <p:spPr>
          <a:xfrm>
            <a:off x="762000" y="838200"/>
            <a:ext cx="7010400" cy="1077218"/>
          </a:xfrm>
          <a:prstGeom prst="rect">
            <a:avLst/>
          </a:prstGeom>
          <a:noFill/>
        </p:spPr>
        <p:txBody>
          <a:bodyPr wrap="square" rtlCol="0">
            <a:spAutoFit/>
          </a:bodyPr>
          <a:lstStyle/>
          <a:p>
            <a:r>
              <a:rPr lang="en-US" sz="3200" b="1" dirty="0" smtClean="0">
                <a:solidFill>
                  <a:srgbClr val="C00000"/>
                </a:solidFill>
                <a:latin typeface="Comic Sans MS" pitchFamily="66" charset="0"/>
              </a:rPr>
              <a:t>Structure of the Information Processing system :</a:t>
            </a:r>
            <a:endParaRPr lang="en-US" sz="3200" b="1" dirty="0">
              <a:solidFill>
                <a:srgbClr val="C00000"/>
              </a:solidFill>
              <a:latin typeface="Comic Sans MS" pitchFamily="66" charset="0"/>
            </a:endParaRPr>
          </a:p>
        </p:txBody>
      </p:sp>
    </p:spTree>
  </p:cSld>
  <p:clrMapOvr>
    <a:masterClrMapping/>
  </p:clrMapOvr>
  <p:transition>
    <p:cut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914400" y="1905000"/>
            <a:ext cx="7391400" cy="3892629"/>
          </a:xfrm>
          <a:prstGeom prst="rect">
            <a:avLst/>
          </a:prstGeom>
          <a:noFill/>
        </p:spPr>
        <p:txBody>
          <a:bodyPr wrap="square" rtlCol="0">
            <a:spAutoFit/>
          </a:bodyPr>
          <a:lstStyle/>
          <a:p>
            <a:pPr algn="just"/>
            <a:r>
              <a:rPr lang="en-US" sz="2800" dirty="0" smtClean="0">
                <a:latin typeface="Times New Roman" pitchFamily="18" charset="0"/>
                <a:cs typeface="Times New Roman" pitchFamily="18" charset="0"/>
              </a:rPr>
              <a:t>The Sensory Memory is responsible for holding on to information that the mind receives through the senses such as auditory and visual information. </a:t>
            </a:r>
          </a:p>
          <a:p>
            <a:pPr algn="just"/>
            <a:r>
              <a:rPr lang="en-US" sz="2800" dirty="0" smtClean="0">
                <a:latin typeface="Times New Roman" pitchFamily="18" charset="0"/>
                <a:cs typeface="Times New Roman" pitchFamily="18" charset="0"/>
              </a:rPr>
              <a:t> It holds information associated with the senses (e.g., vision, hearing) just long enough for the information to be processed further (mere seconds).</a:t>
            </a:r>
          </a:p>
          <a:p>
            <a:endParaRPr lang="en-US" dirty="0"/>
          </a:p>
        </p:txBody>
      </p:sp>
      <p:sp>
        <p:nvSpPr>
          <p:cNvPr id="3" name="TextBox 2"/>
          <p:cNvSpPr txBox="1"/>
          <p:nvPr/>
        </p:nvSpPr>
        <p:spPr>
          <a:xfrm>
            <a:off x="990600" y="838200"/>
            <a:ext cx="4191000" cy="584775"/>
          </a:xfrm>
          <a:prstGeom prst="rect">
            <a:avLst/>
          </a:prstGeom>
          <a:noFill/>
        </p:spPr>
        <p:txBody>
          <a:bodyPr wrap="square" rtlCol="0">
            <a:spAutoFit/>
          </a:bodyPr>
          <a:lstStyle/>
          <a:p>
            <a:r>
              <a:rPr lang="en-US" sz="3200" b="1" dirty="0" smtClean="0">
                <a:solidFill>
                  <a:srgbClr val="C00000"/>
                </a:solidFill>
                <a:latin typeface="Comic Sans MS" pitchFamily="66" charset="0"/>
              </a:rPr>
              <a:t>Sensory Memory</a:t>
            </a:r>
            <a:endParaRPr lang="en-US" sz="3200" b="1" dirty="0">
              <a:solidFill>
                <a:srgbClr val="C00000"/>
              </a:solidFill>
              <a:latin typeface="Comic Sans MS" pitchFamily="66" charset="0"/>
            </a:endParaRPr>
          </a:p>
        </p:txBody>
      </p:sp>
    </p:spTree>
  </p:cSld>
  <p:clrMapOvr>
    <a:masterClrMapping/>
  </p:clrMapOvr>
  <p:transition>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1143000" y="762000"/>
            <a:ext cx="7162800" cy="584775"/>
          </a:xfrm>
          <a:prstGeom prst="rect">
            <a:avLst/>
          </a:prstGeom>
          <a:noFill/>
        </p:spPr>
        <p:txBody>
          <a:bodyPr wrap="square" rtlCol="0">
            <a:spAutoFit/>
          </a:bodyPr>
          <a:lstStyle/>
          <a:p>
            <a:r>
              <a:rPr lang="en-US" sz="3200" b="1" dirty="0" smtClean="0">
                <a:solidFill>
                  <a:srgbClr val="C00000"/>
                </a:solidFill>
                <a:latin typeface="Comic Sans MS" pitchFamily="66" charset="0"/>
              </a:rPr>
              <a:t>Sensory Register</a:t>
            </a:r>
            <a:endParaRPr lang="en-US" sz="3200" b="1" dirty="0">
              <a:solidFill>
                <a:srgbClr val="C00000"/>
              </a:solidFill>
              <a:latin typeface="Comic Sans MS" pitchFamily="66" charset="0"/>
            </a:endParaRPr>
          </a:p>
        </p:txBody>
      </p:sp>
      <p:sp>
        <p:nvSpPr>
          <p:cNvPr id="3" name="TextBox 2"/>
          <p:cNvSpPr txBox="1"/>
          <p:nvPr/>
        </p:nvSpPr>
        <p:spPr>
          <a:xfrm>
            <a:off x="1295400" y="1905000"/>
            <a:ext cx="6172200" cy="3539430"/>
          </a:xfrm>
          <a:prstGeom prst="rect">
            <a:avLst/>
          </a:prstGeom>
          <a:noFill/>
        </p:spPr>
        <p:txBody>
          <a:bodyPr wrap="square" rtlCol="0">
            <a:spAutoFit/>
          </a:bodyPr>
          <a:lstStyle/>
          <a:p>
            <a:pPr algn="just">
              <a:buFont typeface="Wingdings" pitchFamily="2" charset="2"/>
              <a:buChar char="§"/>
            </a:pPr>
            <a:r>
              <a:rPr lang="en-US" dirty="0" smtClean="0"/>
              <a:t> </a:t>
            </a:r>
            <a:r>
              <a:rPr lang="en-US" sz="2800" dirty="0" smtClean="0">
                <a:latin typeface="Times New Roman" pitchFamily="18" charset="0"/>
                <a:cs typeface="Times New Roman" pitchFamily="18" charset="0"/>
              </a:rPr>
              <a:t>It detects visual, auditory, </a:t>
            </a:r>
            <a:r>
              <a:rPr lang="en-US" sz="2800" dirty="0" err="1" smtClean="0">
                <a:latin typeface="Times New Roman" pitchFamily="18" charset="0"/>
                <a:cs typeface="Times New Roman" pitchFamily="18" charset="0"/>
              </a:rPr>
              <a:t>haptic</a:t>
            </a:r>
            <a:r>
              <a:rPr lang="en-US" sz="2800" dirty="0" smtClean="0">
                <a:latin typeface="Times New Roman" pitchFamily="18" charset="0"/>
                <a:cs typeface="Times New Roman" pitchFamily="18" charset="0"/>
              </a:rPr>
              <a:t> (touch), smell, taste, temperature, pain, body position information</a:t>
            </a:r>
          </a:p>
          <a:p>
            <a:pPr algn="just">
              <a:buFont typeface="Wingdings" pitchFamily="2" charset="2"/>
              <a:buChar char="§"/>
            </a:pPr>
            <a:r>
              <a:rPr lang="en-US" sz="2800" dirty="0" smtClean="0">
                <a:latin typeface="Times New Roman" pitchFamily="18" charset="0"/>
                <a:cs typeface="Times New Roman" pitchFamily="18" charset="0"/>
              </a:rPr>
              <a:t> filters out much of the world's potential information</a:t>
            </a:r>
          </a:p>
          <a:p>
            <a:pPr algn="just">
              <a:buFont typeface="Wingdings" pitchFamily="2" charset="2"/>
              <a:buChar char="§"/>
            </a:pPr>
            <a:r>
              <a:rPr lang="en-US" sz="2800" dirty="0" smtClean="0">
                <a:latin typeface="Times New Roman" pitchFamily="18" charset="0"/>
                <a:cs typeface="Times New Roman" pitchFamily="18" charset="0"/>
              </a:rPr>
              <a:t> seconds before decay </a:t>
            </a:r>
            <a:endParaRPr lang="en-US" sz="2800" dirty="0" smtClean="0">
              <a:latin typeface="Times New Roman" pitchFamily="18" charset="0"/>
              <a:cs typeface="Times New Roman" pitchFamily="18" charset="0"/>
              <a:sym typeface="Symbol"/>
            </a:endParaRPr>
          </a:p>
          <a:p>
            <a:pPr algn="just">
              <a:buFont typeface="Wingdings" pitchFamily="2" charset="2"/>
              <a:buChar char="§"/>
            </a:pPr>
            <a:r>
              <a:rPr lang="en-US" sz="2800" dirty="0" smtClean="0">
                <a:latin typeface="Times New Roman" pitchFamily="18" charset="0"/>
                <a:cs typeface="Times New Roman" pitchFamily="18" charset="0"/>
                <a:sym typeface="Symbol"/>
              </a:rPr>
              <a:t> </a:t>
            </a:r>
            <a:r>
              <a:rPr lang="en-US" sz="2800" dirty="0" smtClean="0">
                <a:latin typeface="Times New Roman" pitchFamily="18" charset="0"/>
                <a:cs typeface="Times New Roman" pitchFamily="18" charset="0"/>
              </a:rPr>
              <a:t>limited capacity</a:t>
            </a:r>
          </a:p>
          <a:p>
            <a:pPr algn="just">
              <a:buFont typeface="Wingdings" pitchFamily="2" charset="2"/>
              <a:buChar char="§"/>
            </a:pPr>
            <a:r>
              <a:rPr lang="en-US" sz="2800" dirty="0" smtClean="0">
                <a:latin typeface="Times New Roman" pitchFamily="18" charset="0"/>
                <a:cs typeface="Times New Roman" pitchFamily="18" charset="0"/>
              </a:rPr>
              <a:t> unconscious</a:t>
            </a:r>
            <a:endParaRPr lang="en-US" sz="2800" dirty="0">
              <a:latin typeface="Times New Roman" pitchFamily="18" charset="0"/>
              <a:cs typeface="Times New Roman" pitchFamily="18" charset="0"/>
            </a:endParaRPr>
          </a:p>
        </p:txBody>
      </p:sp>
    </p:spTree>
  </p:cSld>
  <p:clrMapOvr>
    <a:masterClrMapping/>
  </p:clrMapOvr>
  <p:transition>
    <p:diamon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828800"/>
            <a:ext cx="8001000" cy="4401205"/>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Short-term memory </a:t>
            </a:r>
            <a:r>
              <a:rPr lang="en-US" sz="2800" dirty="0" smtClean="0">
                <a:latin typeface="Times New Roman" pitchFamily="18" charset="0"/>
                <a:cs typeface="Times New Roman" pitchFamily="18" charset="0"/>
              </a:rPr>
              <a:t>(</a:t>
            </a:r>
            <a:r>
              <a:rPr lang="en-US" sz="2800" b="1" dirty="0" smtClean="0">
                <a:solidFill>
                  <a:srgbClr val="0070C0"/>
                </a:solidFill>
                <a:latin typeface="Times New Roman" pitchFamily="18" charset="0"/>
                <a:cs typeface="Times New Roman" pitchFamily="18" charset="0"/>
              </a:rPr>
              <a:t>Working Memory</a:t>
            </a:r>
            <a:r>
              <a:rPr lang="en-US" sz="2800" dirty="0" smtClean="0">
                <a:latin typeface="Times New Roman" pitchFamily="18" charset="0"/>
                <a:cs typeface="Times New Roman" pitchFamily="18" charset="0"/>
              </a:rPr>
              <a:t>) is the capacity for holding, but not manipulating, a small amount of information in brain in an active, readily available state for a short period of time.</a:t>
            </a:r>
          </a:p>
          <a:p>
            <a:endParaRPr lang="en-IN" sz="2800" dirty="0" smtClean="0">
              <a:latin typeface="Times New Roman" pitchFamily="18" charset="0"/>
              <a:cs typeface="Times New Roman" pitchFamily="18" charset="0"/>
            </a:endParaRPr>
          </a:p>
          <a:p>
            <a:pPr lvl="0"/>
            <a:r>
              <a:rPr lang="en-US" sz="2800" dirty="0" smtClean="0">
                <a:latin typeface="Times New Roman" pitchFamily="18" charset="0"/>
                <a:cs typeface="Times New Roman" pitchFamily="18" charset="0"/>
              </a:rPr>
              <a:t>STM functions as a temporary working memory, where by further processing is carried out to make information ready for long-term storage or for a response. </a:t>
            </a:r>
          </a:p>
          <a:p>
            <a:endParaRPr lang="en-US" sz="2800" dirty="0">
              <a:latin typeface="Times New Roman" pitchFamily="18" charset="0"/>
              <a:cs typeface="Times New Roman" pitchFamily="18" charset="0"/>
            </a:endParaRPr>
          </a:p>
        </p:txBody>
      </p:sp>
      <p:sp>
        <p:nvSpPr>
          <p:cNvPr id="4" name="TextBox 3"/>
          <p:cNvSpPr txBox="1"/>
          <p:nvPr/>
        </p:nvSpPr>
        <p:spPr>
          <a:xfrm>
            <a:off x="762000" y="762000"/>
            <a:ext cx="4343400" cy="584775"/>
          </a:xfrm>
          <a:prstGeom prst="rect">
            <a:avLst/>
          </a:prstGeom>
          <a:noFill/>
        </p:spPr>
        <p:txBody>
          <a:bodyPr wrap="square" rtlCol="0">
            <a:spAutoFit/>
          </a:bodyPr>
          <a:lstStyle/>
          <a:p>
            <a:r>
              <a:rPr lang="en-US" sz="3200" b="1" dirty="0" smtClean="0">
                <a:solidFill>
                  <a:srgbClr val="C00000"/>
                </a:solidFill>
              </a:rPr>
              <a:t>Short-term memory</a:t>
            </a:r>
            <a:endParaRPr lang="en-US" sz="3200" b="1" dirty="0">
              <a:solidFill>
                <a:srgbClr val="C00000"/>
              </a:solidFill>
            </a:endParaRPr>
          </a:p>
        </p:txBody>
      </p:sp>
    </p:spTree>
  </p:cSld>
  <p:clrMapOvr>
    <a:masterClrMapping/>
  </p:clrMapOvr>
  <p:transition>
    <p:spli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1000">
              <a:schemeClr val="bg1">
                <a:lumMod val="95000"/>
              </a:schemeClr>
            </a:gs>
            <a:gs pos="64999">
              <a:srgbClr val="F0EBD5"/>
            </a:gs>
            <a:gs pos="100000">
              <a:srgbClr val="D1C39F"/>
            </a:gs>
          </a:gsLst>
          <a:path path="circle">
            <a:fillToRect l="100000" t="100000"/>
          </a:path>
        </a:gradFill>
        <a:effectLst/>
      </p:bgPr>
    </p:bg>
    <p:spTree>
      <p:nvGrpSpPr>
        <p:cNvPr id="1" name=""/>
        <p:cNvGrpSpPr/>
        <p:nvPr/>
      </p:nvGrpSpPr>
      <p:grpSpPr>
        <a:xfrm>
          <a:off x="0" y="0"/>
          <a:ext cx="0" cy="0"/>
          <a:chOff x="0" y="0"/>
          <a:chExt cx="0" cy="0"/>
        </a:xfrm>
      </p:grpSpPr>
      <p:sp>
        <p:nvSpPr>
          <p:cNvPr id="2" name="TextBox 1"/>
          <p:cNvSpPr txBox="1"/>
          <p:nvPr/>
        </p:nvSpPr>
        <p:spPr>
          <a:xfrm>
            <a:off x="914400" y="609600"/>
            <a:ext cx="6781800" cy="1077218"/>
          </a:xfrm>
          <a:prstGeom prst="rect">
            <a:avLst/>
          </a:prstGeom>
          <a:noFill/>
        </p:spPr>
        <p:txBody>
          <a:bodyPr wrap="square" rtlCol="0">
            <a:spAutoFit/>
          </a:bodyPr>
          <a:lstStyle/>
          <a:p>
            <a:r>
              <a:rPr lang="en-IN" sz="3200" b="1" dirty="0" smtClean="0">
                <a:solidFill>
                  <a:srgbClr val="C00000"/>
                </a:solidFill>
              </a:rPr>
              <a:t>Short-term Memory/ Working Memory</a:t>
            </a:r>
            <a:endParaRPr lang="en-US" sz="3200" b="1" dirty="0">
              <a:solidFill>
                <a:srgbClr val="C00000"/>
              </a:solidFill>
            </a:endParaRPr>
          </a:p>
        </p:txBody>
      </p:sp>
      <p:sp>
        <p:nvSpPr>
          <p:cNvPr id="3" name="TextBox 2"/>
          <p:cNvSpPr txBox="1"/>
          <p:nvPr/>
        </p:nvSpPr>
        <p:spPr>
          <a:xfrm>
            <a:off x="762000" y="2133600"/>
            <a:ext cx="7543800" cy="3539430"/>
          </a:xfrm>
          <a:prstGeom prst="rect">
            <a:avLst/>
          </a:prstGeom>
          <a:noFill/>
        </p:spPr>
        <p:txBody>
          <a:bodyPr wrap="square" rtlCol="0">
            <a:spAutoFit/>
          </a:bodyPr>
          <a:lstStyle/>
          <a:p>
            <a:pPr lvl="0" algn="just"/>
            <a:r>
              <a:rPr lang="en-US" sz="3200" dirty="0" smtClean="0">
                <a:latin typeface="Times New Roman" pitchFamily="18" charset="0"/>
                <a:cs typeface="Times New Roman" pitchFamily="18" charset="0"/>
              </a:rPr>
              <a:t>Working memory holds information for a limited amount of time (30 second) and holds a limited amount of information. </a:t>
            </a:r>
          </a:p>
          <a:p>
            <a:pPr lvl="0" algn="just"/>
            <a:r>
              <a:rPr lang="en-US" sz="3200" dirty="0" smtClean="0">
                <a:latin typeface="Times New Roman" pitchFamily="18" charset="0"/>
                <a:cs typeface="Times New Roman" pitchFamily="18" charset="0"/>
              </a:rPr>
              <a:t> Working memory will process information for longer periods of time if the person is actively concentrating on the information.</a:t>
            </a:r>
          </a:p>
          <a:p>
            <a:pPr algn="just"/>
            <a:endParaRPr lang="en-US" sz="3200" dirty="0">
              <a:latin typeface="Times New Roman" pitchFamily="18" charset="0"/>
              <a:cs typeface="Times New Roman" pitchFamily="18" charset="0"/>
            </a:endParaRPr>
          </a:p>
        </p:txBody>
      </p:sp>
    </p:spTree>
  </p:cSld>
  <p:clrMapOvr>
    <a:masterClrMapping/>
  </p:clrMapOvr>
  <p:transition>
    <p:pull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alpha val="0"/>
              </a:srgbClr>
            </a:gs>
            <a:gs pos="39999">
              <a:srgbClr val="85C2FF"/>
            </a:gs>
            <a:gs pos="70000">
              <a:srgbClr val="C4D6EB"/>
            </a:gs>
            <a:gs pos="100000">
              <a:srgbClr val="FFEBFA"/>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extBox 1"/>
          <p:cNvSpPr txBox="1"/>
          <p:nvPr/>
        </p:nvSpPr>
        <p:spPr>
          <a:xfrm>
            <a:off x="685800" y="1981200"/>
            <a:ext cx="7848600" cy="4524315"/>
          </a:xfrm>
          <a:prstGeom prst="rect">
            <a:avLst/>
          </a:prstGeom>
          <a:noFill/>
        </p:spPr>
        <p:txBody>
          <a:bodyPr wrap="square" rtlCol="0">
            <a:spAutoFit/>
          </a:bodyPr>
          <a:lstStyle/>
          <a:p>
            <a:pPr algn="just"/>
            <a:r>
              <a:rPr lang="en-IN" sz="2800" dirty="0" smtClean="0">
                <a:latin typeface="Times New Roman" pitchFamily="18" charset="0"/>
                <a:cs typeface="Times New Roman" pitchFamily="18" charset="0"/>
              </a:rPr>
              <a:t>It encoded the Information using strategies like</a:t>
            </a:r>
          </a:p>
          <a:p>
            <a:pPr algn="just">
              <a:buFont typeface="Wingdings" pitchFamily="2" charset="2"/>
              <a:buChar char="Ø"/>
            </a:pPr>
            <a:r>
              <a:rPr lang="en-IN" sz="2800" b="1" dirty="0" smtClean="0">
                <a:latin typeface="Times New Roman" pitchFamily="18" charset="0"/>
                <a:cs typeface="Times New Roman" pitchFamily="18" charset="0"/>
              </a:rPr>
              <a:t> Rehearsal </a:t>
            </a:r>
            <a:r>
              <a:rPr lang="en-IN"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 attempting to learn something by repeating it over and over; repetition </a:t>
            </a:r>
            <a:endParaRPr lang="en-IN" sz="2800" dirty="0" smtClean="0">
              <a:latin typeface="Times New Roman" pitchFamily="18" charset="0"/>
              <a:cs typeface="Times New Roman" pitchFamily="18" charset="0"/>
            </a:endParaRPr>
          </a:p>
          <a:p>
            <a:pPr algn="just">
              <a:buFont typeface="Wingdings" pitchFamily="2" charset="2"/>
              <a:buChar char="Ø"/>
            </a:pPr>
            <a:r>
              <a:rPr lang="en-IN" sz="2800" b="1" dirty="0" smtClean="0">
                <a:latin typeface="Times New Roman" pitchFamily="18" charset="0"/>
                <a:cs typeface="Times New Roman" pitchFamily="18" charset="0"/>
              </a:rPr>
              <a:t> Organization</a:t>
            </a:r>
            <a:r>
              <a:rPr lang="en-IN"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attempting to learn something by identifying relationships among pieces of information as a way of categorizing them </a:t>
            </a:r>
            <a:r>
              <a:rPr lang="en-IN" sz="2800" dirty="0" smtClean="0">
                <a:latin typeface="Times New Roman" pitchFamily="18" charset="0"/>
                <a:cs typeface="Times New Roman" pitchFamily="18" charset="0"/>
              </a:rPr>
              <a:t> </a:t>
            </a:r>
          </a:p>
          <a:p>
            <a:pPr algn="just">
              <a:buFont typeface="Wingdings" pitchFamily="2" charset="2"/>
              <a:buChar char="Ø"/>
            </a:pPr>
            <a:r>
              <a:rPr lang="en-IN" sz="2800" b="1" dirty="0" smtClean="0">
                <a:latin typeface="Times New Roman" pitchFamily="18" charset="0"/>
                <a:cs typeface="Times New Roman" pitchFamily="18" charset="0"/>
              </a:rPr>
              <a:t> </a:t>
            </a:r>
            <a:r>
              <a:rPr lang="en-US" sz="2800" b="1" dirty="0" smtClean="0">
                <a:latin typeface="Times New Roman" pitchFamily="18" charset="0"/>
                <a:cs typeface="Times New Roman" pitchFamily="18" charset="0"/>
              </a:rPr>
              <a:t>Elaboration</a:t>
            </a:r>
            <a:r>
              <a:rPr lang="en-US" sz="2800" dirty="0" smtClean="0">
                <a:latin typeface="Times New Roman" pitchFamily="18" charset="0"/>
                <a:cs typeface="Times New Roman" pitchFamily="18" charset="0"/>
              </a:rPr>
              <a:t> – embellishing on new information based on what you already know (using prior knowledge).</a:t>
            </a:r>
            <a:endParaRPr lang="en-IN" sz="2800" dirty="0" smtClean="0">
              <a:latin typeface="Times New Roman" pitchFamily="18" charset="0"/>
              <a:cs typeface="Times New Roman" pitchFamily="18" charset="0"/>
            </a:endParaRPr>
          </a:p>
          <a:p>
            <a:endParaRPr lang="en-IN" dirty="0" smtClean="0"/>
          </a:p>
          <a:p>
            <a:endParaRPr lang="en-US" dirty="0"/>
          </a:p>
        </p:txBody>
      </p:sp>
      <p:sp>
        <p:nvSpPr>
          <p:cNvPr id="3" name="TextBox 2"/>
          <p:cNvSpPr txBox="1"/>
          <p:nvPr/>
        </p:nvSpPr>
        <p:spPr>
          <a:xfrm>
            <a:off x="733269" y="473439"/>
            <a:ext cx="6400800" cy="1077218"/>
          </a:xfrm>
          <a:prstGeom prst="rect">
            <a:avLst/>
          </a:prstGeom>
          <a:noFill/>
        </p:spPr>
        <p:txBody>
          <a:bodyPr wrap="square" rtlCol="0">
            <a:spAutoFit/>
          </a:bodyPr>
          <a:lstStyle/>
          <a:p>
            <a:r>
              <a:rPr lang="en-IN" sz="3200" b="1" dirty="0" smtClean="0">
                <a:solidFill>
                  <a:srgbClr val="C00000"/>
                </a:solidFill>
                <a:latin typeface="Comic Sans MS" pitchFamily="66" charset="0"/>
              </a:rPr>
              <a:t>Short-term Memory/ Working Memory</a:t>
            </a:r>
            <a:endParaRPr lang="en-US" sz="3200" b="1" dirty="0">
              <a:solidFill>
                <a:srgbClr val="C00000"/>
              </a:solidFill>
              <a:latin typeface="Comic Sans MS" pitchFamily="66"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90000">
              <a:srgbClr val="FFEFD1">
                <a:alpha val="19000"/>
              </a:srgbClr>
            </a:gs>
            <a:gs pos="64999">
              <a:srgbClr val="F0EBD5"/>
            </a:gs>
            <a:gs pos="100000">
              <a:srgbClr val="D1C39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extBox 1"/>
          <p:cNvSpPr txBox="1"/>
          <p:nvPr/>
        </p:nvSpPr>
        <p:spPr>
          <a:xfrm>
            <a:off x="533400" y="2133600"/>
            <a:ext cx="8153400" cy="4247317"/>
          </a:xfrm>
          <a:prstGeom prst="rect">
            <a:avLst/>
          </a:prstGeom>
          <a:noFill/>
        </p:spPr>
        <p:txBody>
          <a:bodyPr wrap="square" rtlCol="0">
            <a:spAutoFit/>
          </a:bodyPr>
          <a:lstStyle/>
          <a:p>
            <a:pPr algn="just"/>
            <a:r>
              <a:rPr lang="en-US" sz="2800" b="1" dirty="0" smtClean="0">
                <a:latin typeface="Times New Roman" pitchFamily="18" charset="0"/>
                <a:cs typeface="Times New Roman" pitchFamily="18" charset="0"/>
              </a:rPr>
              <a:t>Long-Term Memory</a:t>
            </a:r>
            <a:r>
              <a:rPr lang="en-US" sz="2800" dirty="0" smtClean="0">
                <a:latin typeface="Times New Roman" pitchFamily="18" charset="0"/>
                <a:cs typeface="Times New Roman" pitchFamily="18" charset="0"/>
              </a:rPr>
              <a:t> – It is thought that long-term memory has an unlimited amount of space as it can store memories from a long time ago to be retrieved at a later time. </a:t>
            </a:r>
          </a:p>
          <a:p>
            <a:pPr algn="just"/>
            <a:r>
              <a:rPr lang="en-US" sz="2800" dirty="0" smtClean="0">
                <a:latin typeface="Times New Roman" pitchFamily="18" charset="0"/>
                <a:cs typeface="Times New Roman" pitchFamily="18" charset="0"/>
              </a:rPr>
              <a:t>Various methods are used to store information in the long-term memory such as </a:t>
            </a:r>
            <a:r>
              <a:rPr lang="en-US" sz="2800" dirty="0" smtClean="0">
                <a:solidFill>
                  <a:srgbClr val="0070C0"/>
                </a:solidFill>
                <a:latin typeface="Times New Roman" pitchFamily="18" charset="0"/>
                <a:cs typeface="Times New Roman" pitchFamily="18" charset="0"/>
              </a:rPr>
              <a:t>repetition</a:t>
            </a:r>
            <a:r>
              <a:rPr lang="en-US" sz="2800" dirty="0" smtClean="0">
                <a:latin typeface="Times New Roman" pitchFamily="18" charset="0"/>
                <a:cs typeface="Times New Roman" pitchFamily="18" charset="0"/>
              </a:rPr>
              <a:t>, </a:t>
            </a:r>
            <a:r>
              <a:rPr lang="en-US" sz="2800" dirty="0" smtClean="0">
                <a:solidFill>
                  <a:srgbClr val="0070C0"/>
                </a:solidFill>
                <a:latin typeface="Times New Roman" pitchFamily="18" charset="0"/>
                <a:cs typeface="Times New Roman" pitchFamily="18" charset="0"/>
              </a:rPr>
              <a:t>connecting information</a:t>
            </a:r>
            <a:r>
              <a:rPr lang="en-US" sz="2800" dirty="0" smtClean="0">
                <a:latin typeface="Times New Roman" pitchFamily="18" charset="0"/>
                <a:cs typeface="Times New Roman" pitchFamily="18" charset="0"/>
              </a:rPr>
              <a:t>, </a:t>
            </a:r>
            <a:r>
              <a:rPr lang="en-US" sz="2800" dirty="0" smtClean="0">
                <a:solidFill>
                  <a:srgbClr val="0070C0"/>
                </a:solidFill>
                <a:latin typeface="Times New Roman" pitchFamily="18" charset="0"/>
                <a:cs typeface="Times New Roman" pitchFamily="18" charset="0"/>
              </a:rPr>
              <a:t>relating information to meaningful experience or other information</a:t>
            </a:r>
            <a:r>
              <a:rPr lang="en-US" sz="2800" dirty="0" smtClean="0">
                <a:latin typeface="Times New Roman" pitchFamily="18" charset="0"/>
                <a:cs typeface="Times New Roman" pitchFamily="18" charset="0"/>
              </a:rPr>
              <a:t>, and </a:t>
            </a:r>
            <a:r>
              <a:rPr lang="en-US" sz="2800" dirty="0" smtClean="0">
                <a:solidFill>
                  <a:srgbClr val="0070C0"/>
                </a:solidFill>
                <a:latin typeface="Times New Roman" pitchFamily="18" charset="0"/>
                <a:cs typeface="Times New Roman" pitchFamily="18" charset="0"/>
              </a:rPr>
              <a:t>breaking up the information into smaller chunks.</a:t>
            </a:r>
          </a:p>
          <a:p>
            <a:endParaRPr lang="en-US" dirty="0"/>
          </a:p>
        </p:txBody>
      </p:sp>
      <p:sp>
        <p:nvSpPr>
          <p:cNvPr id="3" name="TextBox 2"/>
          <p:cNvSpPr txBox="1"/>
          <p:nvPr/>
        </p:nvSpPr>
        <p:spPr>
          <a:xfrm>
            <a:off x="762000" y="762000"/>
            <a:ext cx="6324600" cy="584775"/>
          </a:xfrm>
          <a:prstGeom prst="rect">
            <a:avLst/>
          </a:prstGeom>
          <a:noFill/>
        </p:spPr>
        <p:txBody>
          <a:bodyPr wrap="square" rtlCol="0">
            <a:spAutoFit/>
          </a:bodyPr>
          <a:lstStyle/>
          <a:p>
            <a:r>
              <a:rPr lang="en-US" sz="3200" b="1" dirty="0" smtClean="0">
                <a:solidFill>
                  <a:srgbClr val="C00000"/>
                </a:solidFill>
                <a:latin typeface="Comic Sans MS" pitchFamily="66" charset="0"/>
              </a:rPr>
              <a:t>Long-Term Memory</a:t>
            </a:r>
            <a:endParaRPr lang="en-US" sz="3200" b="1" dirty="0">
              <a:solidFill>
                <a:srgbClr val="C00000"/>
              </a:solidFill>
              <a:latin typeface="Comic Sans MS" pitchFamily="66" charset="0"/>
            </a:endParaRPr>
          </a:p>
        </p:txBody>
      </p:sp>
    </p:spTree>
  </p:cSld>
  <p:clrMapOvr>
    <a:masterClrMapping/>
  </p:clrMapOvr>
  <p:transition>
    <p:zoom dir="in"/>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90000">
              <a:srgbClr val="FFEFD1">
                <a:alpha val="19000"/>
              </a:srgbClr>
            </a:gs>
            <a:gs pos="64999">
              <a:srgbClr val="F0EBD5"/>
            </a:gs>
            <a:gs pos="100000">
              <a:srgbClr val="D1C39F"/>
            </a:gs>
          </a:gsLst>
          <a:path path="shape">
            <a:fillToRect l="50000" t="50000" r="50000" b="50000"/>
          </a:path>
        </a:gradFill>
        <a:effectLst/>
      </p:bgPr>
    </p:bg>
    <p:spTree>
      <p:nvGrpSpPr>
        <p:cNvPr id="1" name=""/>
        <p:cNvGrpSpPr/>
        <p:nvPr/>
      </p:nvGrpSpPr>
      <p:grpSpPr>
        <a:xfrm>
          <a:off x="0" y="0"/>
          <a:ext cx="0" cy="0"/>
          <a:chOff x="0" y="0"/>
          <a:chExt cx="0" cy="0"/>
        </a:xfrm>
      </p:grpSpPr>
      <p:sp>
        <p:nvSpPr>
          <p:cNvPr id="2" name="TextBox 1"/>
          <p:cNvSpPr txBox="1"/>
          <p:nvPr/>
        </p:nvSpPr>
        <p:spPr>
          <a:xfrm>
            <a:off x="1600200" y="990600"/>
            <a:ext cx="6553200" cy="584775"/>
          </a:xfrm>
          <a:prstGeom prst="rect">
            <a:avLst/>
          </a:prstGeom>
          <a:noFill/>
        </p:spPr>
        <p:txBody>
          <a:bodyPr wrap="square" rtlCol="0">
            <a:spAutoFit/>
          </a:bodyPr>
          <a:lstStyle/>
          <a:p>
            <a:r>
              <a:rPr lang="en-IN" sz="3200" b="1" dirty="0" smtClean="0">
                <a:solidFill>
                  <a:srgbClr val="C00000"/>
                </a:solidFill>
                <a:latin typeface="Comic Sans MS" pitchFamily="66" charset="0"/>
              </a:rPr>
              <a:t>Division of Long Term Memory </a:t>
            </a:r>
            <a:endParaRPr lang="en-US" sz="3200" b="1" dirty="0">
              <a:solidFill>
                <a:srgbClr val="C00000"/>
              </a:solidFill>
              <a:latin typeface="Comic Sans MS" pitchFamily="66" charset="0"/>
            </a:endParaRPr>
          </a:p>
        </p:txBody>
      </p:sp>
      <p:sp>
        <p:nvSpPr>
          <p:cNvPr id="3" name="TextBox 2"/>
          <p:cNvSpPr txBox="1"/>
          <p:nvPr/>
        </p:nvSpPr>
        <p:spPr>
          <a:xfrm>
            <a:off x="1524000" y="2057400"/>
            <a:ext cx="6858000" cy="3108543"/>
          </a:xfrm>
          <a:prstGeom prst="rect">
            <a:avLst/>
          </a:prstGeom>
          <a:noFill/>
        </p:spPr>
        <p:txBody>
          <a:bodyPr wrap="square" rtlCol="0">
            <a:spAutoFit/>
          </a:bodyPr>
          <a:lstStyle/>
          <a:p>
            <a:pPr marL="342900" indent="-342900">
              <a:buFont typeface="Wingdings" pitchFamily="2" charset="2"/>
              <a:buChar char="Ø"/>
            </a:pPr>
            <a:r>
              <a:rPr lang="en-IN" sz="2800" dirty="0" smtClean="0">
                <a:latin typeface="Times New Roman" pitchFamily="18" charset="0"/>
                <a:cs typeface="Times New Roman" pitchFamily="18" charset="0"/>
              </a:rPr>
              <a:t>Explicit Memory ( Declarative Memory)</a:t>
            </a:r>
          </a:p>
          <a:p>
            <a:pPr marL="342900" indent="-342900"/>
            <a:endParaRPr lang="en-IN" sz="2800" dirty="0" smtClean="0">
              <a:latin typeface="Times New Roman" pitchFamily="18" charset="0"/>
              <a:cs typeface="Times New Roman" pitchFamily="18" charset="0"/>
            </a:endParaRPr>
          </a:p>
          <a:p>
            <a:pPr marL="342900" indent="-342900"/>
            <a:r>
              <a:rPr lang="en-IN" sz="2800" dirty="0" smtClean="0">
                <a:solidFill>
                  <a:srgbClr val="0070C0"/>
                </a:solidFill>
                <a:latin typeface="Times New Roman" pitchFamily="18" charset="0"/>
                <a:cs typeface="Times New Roman" pitchFamily="18" charset="0"/>
              </a:rPr>
              <a:t>        1. Episodic Memory</a:t>
            </a:r>
          </a:p>
          <a:p>
            <a:pPr marL="342900" indent="-342900"/>
            <a:r>
              <a:rPr lang="en-IN" sz="2800" dirty="0" smtClean="0">
                <a:solidFill>
                  <a:srgbClr val="0070C0"/>
                </a:solidFill>
                <a:latin typeface="Times New Roman" pitchFamily="18" charset="0"/>
                <a:cs typeface="Times New Roman" pitchFamily="18" charset="0"/>
              </a:rPr>
              <a:t>        2. Semantic Memory</a:t>
            </a:r>
          </a:p>
          <a:p>
            <a:pPr marL="342900" indent="-342900"/>
            <a:r>
              <a:rPr lang="en-IN" sz="2800" dirty="0" smtClean="0">
                <a:solidFill>
                  <a:srgbClr val="0070C0"/>
                </a:solidFill>
                <a:latin typeface="Times New Roman" pitchFamily="18" charset="0"/>
                <a:cs typeface="Times New Roman" pitchFamily="18" charset="0"/>
              </a:rPr>
              <a:t>        3. Autobiographical Memory</a:t>
            </a:r>
          </a:p>
          <a:p>
            <a:pPr marL="342900" indent="-342900"/>
            <a:endParaRPr lang="en-IN" sz="2800" dirty="0" smtClean="0">
              <a:latin typeface="Times New Roman" pitchFamily="18" charset="0"/>
              <a:cs typeface="Times New Roman" pitchFamily="18" charset="0"/>
            </a:endParaRPr>
          </a:p>
          <a:p>
            <a:pPr marL="342900" indent="-342900">
              <a:buFont typeface="Wingdings" pitchFamily="2" charset="2"/>
              <a:buChar char="Ø"/>
            </a:pPr>
            <a:r>
              <a:rPr lang="en-IN" sz="2800" dirty="0" smtClean="0">
                <a:latin typeface="Times New Roman" pitchFamily="18" charset="0"/>
                <a:cs typeface="Times New Roman" pitchFamily="18" charset="0"/>
              </a:rPr>
              <a:t>Implicit Memory (Procedural Memory)</a:t>
            </a:r>
            <a:endParaRPr lang="en-US" sz="2800" dirty="0">
              <a:latin typeface="Times New Roman" pitchFamily="18" charset="0"/>
              <a:cs typeface="Times New Roman" pitchFamily="18" charset="0"/>
            </a:endParaRPr>
          </a:p>
        </p:txBody>
      </p:sp>
    </p:spTree>
  </p:cSld>
  <p:clrMapOvr>
    <a:masterClrMapping/>
  </p:clrMapOvr>
  <p:transition>
    <p:plus/>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4">
                <a:lumMod val="20000"/>
                <a:lumOff val="80000"/>
                <a:alpha val="29000"/>
              </a:schemeClr>
            </a:gs>
            <a:gs pos="53000">
              <a:srgbClr val="D4DEFF"/>
            </a:gs>
            <a:gs pos="83000">
              <a:srgbClr val="D4DEFF"/>
            </a:gs>
            <a:gs pos="100000">
              <a:srgbClr val="96AB94"/>
            </a:gs>
          </a:gsLst>
          <a:path path="circle">
            <a:fillToRect t="100000" r="100000"/>
          </a:path>
          <a:tileRect l="-100000" b="-100000"/>
        </a:gradFill>
        <a:effectLst/>
      </p:bgPr>
    </p:bg>
    <p:spTree>
      <p:nvGrpSpPr>
        <p:cNvPr id="1" name=""/>
        <p:cNvGrpSpPr/>
        <p:nvPr/>
      </p:nvGrpSpPr>
      <p:grpSpPr>
        <a:xfrm>
          <a:off x="0" y="0"/>
          <a:ext cx="0" cy="0"/>
          <a:chOff x="0" y="0"/>
          <a:chExt cx="0" cy="0"/>
        </a:xfrm>
      </p:grpSpPr>
      <p:sp>
        <p:nvSpPr>
          <p:cNvPr id="2" name="TextBox 1"/>
          <p:cNvSpPr txBox="1"/>
          <p:nvPr/>
        </p:nvSpPr>
        <p:spPr>
          <a:xfrm>
            <a:off x="685800" y="2209800"/>
            <a:ext cx="7772400" cy="3046988"/>
          </a:xfrm>
          <a:prstGeom prst="rect">
            <a:avLst/>
          </a:prstGeom>
          <a:noFill/>
        </p:spPr>
        <p:txBody>
          <a:bodyPr wrap="square" rtlCol="0">
            <a:spAutoFit/>
          </a:bodyPr>
          <a:lstStyle/>
          <a:p>
            <a:pPr algn="just"/>
            <a:r>
              <a:rPr lang="en-US" sz="3200" dirty="0" smtClean="0">
                <a:latin typeface="Times New Roman" pitchFamily="18" charset="0"/>
                <a:cs typeface="Times New Roman" pitchFamily="18" charset="0"/>
              </a:rPr>
              <a:t>Episodic memory refers to memory for specific events in time, as well as supporting their formation and retrieval. Some examples of episodic memory would be remembering someone's name and what happened at your last interaction with each other.</a:t>
            </a:r>
            <a:endParaRPr lang="en-US" sz="3200" dirty="0">
              <a:latin typeface="Times New Roman" pitchFamily="18" charset="0"/>
              <a:cs typeface="Times New Roman" pitchFamily="18" charset="0"/>
            </a:endParaRPr>
          </a:p>
        </p:txBody>
      </p:sp>
      <p:sp>
        <p:nvSpPr>
          <p:cNvPr id="3" name="TextBox 2"/>
          <p:cNvSpPr txBox="1"/>
          <p:nvPr/>
        </p:nvSpPr>
        <p:spPr>
          <a:xfrm>
            <a:off x="838200" y="762000"/>
            <a:ext cx="4572000" cy="646331"/>
          </a:xfrm>
          <a:prstGeom prst="rect">
            <a:avLst/>
          </a:prstGeom>
          <a:noFill/>
        </p:spPr>
        <p:txBody>
          <a:bodyPr wrap="square" rtlCol="0">
            <a:spAutoFit/>
          </a:bodyPr>
          <a:lstStyle/>
          <a:p>
            <a:r>
              <a:rPr lang="en-US" sz="3600" b="1" dirty="0" smtClean="0">
                <a:solidFill>
                  <a:srgbClr val="C00000"/>
                </a:solidFill>
                <a:latin typeface="Comic Sans MS" pitchFamily="66" charset="0"/>
              </a:rPr>
              <a:t>Episodic memory</a:t>
            </a:r>
            <a:endParaRPr lang="en-US" sz="3600" b="1" dirty="0">
              <a:solidFill>
                <a:srgbClr val="C00000"/>
              </a:solidFill>
              <a:latin typeface="Comic Sans MS" pitchFamily="66" charset="0"/>
            </a:endParaRPr>
          </a:p>
        </p:txBody>
      </p:sp>
    </p:spTree>
  </p:cSld>
  <p:clrMapOvr>
    <a:masterClrMapping/>
  </p:clrMapOvr>
  <p:transition>
    <p:strips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2">
                <a:alpha val="0"/>
              </a:schemeClr>
            </a:gs>
            <a:gs pos="53000">
              <a:srgbClr val="D4DEFF"/>
            </a:gs>
            <a:gs pos="83000">
              <a:srgbClr val="D4DEFF"/>
            </a:gs>
            <a:gs pos="100000">
              <a:srgbClr val="96AB94"/>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extBox 1"/>
          <p:cNvSpPr txBox="1"/>
          <p:nvPr/>
        </p:nvSpPr>
        <p:spPr>
          <a:xfrm>
            <a:off x="1066800" y="457200"/>
            <a:ext cx="7086600" cy="1077218"/>
          </a:xfrm>
          <a:prstGeom prst="rect">
            <a:avLst/>
          </a:prstGeom>
          <a:noFill/>
        </p:spPr>
        <p:txBody>
          <a:bodyPr wrap="square" rtlCol="0">
            <a:spAutoFit/>
          </a:bodyPr>
          <a:lstStyle/>
          <a:p>
            <a:r>
              <a:rPr lang="en-US" sz="3200" b="1" dirty="0" smtClean="0">
                <a:solidFill>
                  <a:srgbClr val="C00000"/>
                </a:solidFill>
                <a:latin typeface="Comic Sans MS" pitchFamily="66" charset="0"/>
              </a:rPr>
              <a:t>INFORMATION PROCESSING THEORY</a:t>
            </a:r>
            <a:endParaRPr lang="en-US" sz="3200" b="1" dirty="0">
              <a:solidFill>
                <a:srgbClr val="C00000"/>
              </a:solidFill>
              <a:latin typeface="Comic Sans MS" pitchFamily="66" charset="0"/>
            </a:endParaRPr>
          </a:p>
        </p:txBody>
      </p:sp>
      <p:sp>
        <p:nvSpPr>
          <p:cNvPr id="4" name="TextBox 3"/>
          <p:cNvSpPr txBox="1"/>
          <p:nvPr/>
        </p:nvSpPr>
        <p:spPr>
          <a:xfrm>
            <a:off x="457200" y="1981200"/>
            <a:ext cx="8153400" cy="4524315"/>
          </a:xfrm>
          <a:prstGeom prst="rect">
            <a:avLst/>
          </a:prstGeom>
          <a:noFill/>
        </p:spPr>
        <p:txBody>
          <a:bodyPr wrap="square" rtlCol="0">
            <a:spAutoFit/>
          </a:bodyPr>
          <a:lstStyle/>
          <a:p>
            <a:pPr algn="just">
              <a:buFont typeface="Arial" pitchFamily="34" charset="0"/>
              <a:buChar char="•"/>
            </a:pPr>
            <a:r>
              <a:rPr lang="en-US" sz="3200" dirty="0" smtClean="0">
                <a:latin typeface="Times New Roman" pitchFamily="18" charset="0"/>
                <a:cs typeface="Times New Roman" pitchFamily="18" charset="0"/>
              </a:rPr>
              <a:t>The theory is address how human brain receive  information, process the information, respond to stimuli and memories. It is an approach to </a:t>
            </a:r>
            <a:r>
              <a:rPr lang="en-US" sz="3200" dirty="0" smtClean="0">
                <a:solidFill>
                  <a:srgbClr val="FF0000"/>
                </a:solidFill>
                <a:latin typeface="Times New Roman" pitchFamily="18" charset="0"/>
                <a:cs typeface="Times New Roman" pitchFamily="18" charset="0"/>
              </a:rPr>
              <a:t>Cognitive Development </a:t>
            </a:r>
            <a:r>
              <a:rPr lang="en-US" sz="3200" dirty="0" smtClean="0">
                <a:latin typeface="Times New Roman" pitchFamily="18" charset="0"/>
                <a:cs typeface="Times New Roman" pitchFamily="18" charset="0"/>
              </a:rPr>
              <a:t>Studies.</a:t>
            </a:r>
          </a:p>
          <a:p>
            <a:pPr algn="just"/>
            <a:r>
              <a:rPr lang="en-US" sz="3200" dirty="0" smtClean="0">
                <a:latin typeface="Times New Roman" pitchFamily="18" charset="0"/>
                <a:cs typeface="Times New Roman" pitchFamily="18" charset="0"/>
              </a:rPr>
              <a:t> </a:t>
            </a:r>
          </a:p>
          <a:p>
            <a:pPr algn="just">
              <a:buFont typeface="Arial" pitchFamily="34" charset="0"/>
              <a:buChar char="•"/>
            </a:pPr>
            <a:r>
              <a:rPr lang="en-US" sz="3200" dirty="0" smtClean="0">
                <a:latin typeface="Times New Roman" pitchFamily="18" charset="0"/>
                <a:cs typeface="Times New Roman" pitchFamily="18" charset="0"/>
              </a:rPr>
              <a:t> It helps to explain how as children grow, their brains likewise mature, leading to advances in their ability to process and respond to the information they received through their senses.</a:t>
            </a:r>
            <a:r>
              <a:rPr lang="en-US" sz="3200" dirty="0" smtClean="0"/>
              <a:t> </a:t>
            </a:r>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68000">
              <a:schemeClr val="accent6">
                <a:lumMod val="20000"/>
                <a:lumOff val="80000"/>
              </a:schemeClr>
            </a:gs>
            <a:gs pos="53000">
              <a:srgbClr val="D4DEFF"/>
            </a:gs>
            <a:gs pos="83000">
              <a:srgbClr val="D4DEFF"/>
            </a:gs>
            <a:gs pos="100000">
              <a:srgbClr val="96AB94"/>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extBox 1"/>
          <p:cNvSpPr txBox="1"/>
          <p:nvPr/>
        </p:nvSpPr>
        <p:spPr>
          <a:xfrm>
            <a:off x="685800" y="2057400"/>
            <a:ext cx="7924800" cy="3046988"/>
          </a:xfrm>
          <a:prstGeom prst="rect">
            <a:avLst/>
          </a:prstGeom>
          <a:noFill/>
        </p:spPr>
        <p:txBody>
          <a:bodyPr wrap="square" rtlCol="0">
            <a:spAutoFit/>
          </a:bodyPr>
          <a:lstStyle/>
          <a:p>
            <a:pPr algn="just"/>
            <a:r>
              <a:rPr lang="en-US" sz="3200" b="1" dirty="0" smtClean="0">
                <a:latin typeface="Times New Roman" pitchFamily="18" charset="0"/>
                <a:cs typeface="Times New Roman" pitchFamily="18" charset="0"/>
              </a:rPr>
              <a:t>Semantic memory</a:t>
            </a:r>
            <a:r>
              <a:rPr lang="en-US" sz="3200" dirty="0" smtClean="0">
                <a:latin typeface="Times New Roman" pitchFamily="18" charset="0"/>
                <a:cs typeface="Times New Roman" pitchFamily="18" charset="0"/>
              </a:rPr>
              <a:t> refers to general world knowledge that humans have accumulated throughout their lives. This general knowledge (facts, ideas, meaning and concepts) is intertwined in experience and dependent on culture.</a:t>
            </a:r>
            <a:endParaRPr lang="en-US" sz="3200" dirty="0">
              <a:latin typeface="Times New Roman" pitchFamily="18" charset="0"/>
              <a:cs typeface="Times New Roman" pitchFamily="18" charset="0"/>
            </a:endParaRPr>
          </a:p>
        </p:txBody>
      </p:sp>
      <p:sp>
        <p:nvSpPr>
          <p:cNvPr id="3" name="TextBox 2"/>
          <p:cNvSpPr txBox="1"/>
          <p:nvPr/>
        </p:nvSpPr>
        <p:spPr>
          <a:xfrm>
            <a:off x="838200" y="762000"/>
            <a:ext cx="4572000" cy="646331"/>
          </a:xfrm>
          <a:prstGeom prst="rect">
            <a:avLst/>
          </a:prstGeom>
          <a:noFill/>
        </p:spPr>
        <p:txBody>
          <a:bodyPr wrap="square" rtlCol="0">
            <a:spAutoFit/>
          </a:bodyPr>
          <a:lstStyle/>
          <a:p>
            <a:r>
              <a:rPr lang="en-US" sz="3600" b="1" dirty="0" smtClean="0">
                <a:solidFill>
                  <a:srgbClr val="C00000"/>
                </a:solidFill>
                <a:latin typeface="Comic Sans MS" pitchFamily="66" charset="0"/>
              </a:rPr>
              <a:t>Semantic memory</a:t>
            </a:r>
            <a:endParaRPr lang="en-US" sz="3600" dirty="0">
              <a:solidFill>
                <a:srgbClr val="C00000"/>
              </a:solidFill>
              <a:latin typeface="Comic Sans MS" pitchFamily="66" charset="0"/>
            </a:endParaRPr>
          </a:p>
        </p:txBody>
      </p:sp>
    </p:spTree>
  </p:cSld>
  <p:clrMapOvr>
    <a:masterClrMapping/>
  </p:clrMapOvr>
  <p:transition>
    <p:wheel spokes="8"/>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914400" y="2514600"/>
            <a:ext cx="6858000" cy="2585323"/>
          </a:xfrm>
          <a:prstGeom prst="rect">
            <a:avLst/>
          </a:prstGeom>
          <a:noFill/>
        </p:spPr>
        <p:txBody>
          <a:bodyPr wrap="square" rtlCol="0">
            <a:spAutoFit/>
          </a:bodyPr>
          <a:lstStyle/>
          <a:p>
            <a:pPr lvl="0" algn="just"/>
            <a:r>
              <a:rPr lang="en-US" sz="3600" dirty="0" smtClean="0">
                <a:latin typeface="Times New Roman" pitchFamily="18" charset="0"/>
                <a:cs typeface="Times New Roman" pitchFamily="18" charset="0"/>
              </a:rPr>
              <a:t>Autobiographical memory refers to knowledge about events and personal experiences from an individual's own life</a:t>
            </a:r>
          </a:p>
          <a:p>
            <a:pPr algn="just"/>
            <a:endParaRPr lang="en-US" dirty="0"/>
          </a:p>
        </p:txBody>
      </p:sp>
      <p:sp>
        <p:nvSpPr>
          <p:cNvPr id="3" name="TextBox 2"/>
          <p:cNvSpPr txBox="1"/>
          <p:nvPr/>
        </p:nvSpPr>
        <p:spPr>
          <a:xfrm>
            <a:off x="1066800" y="1219200"/>
            <a:ext cx="6400800" cy="584775"/>
          </a:xfrm>
          <a:prstGeom prst="rect">
            <a:avLst/>
          </a:prstGeom>
          <a:noFill/>
        </p:spPr>
        <p:txBody>
          <a:bodyPr wrap="square" rtlCol="0">
            <a:spAutoFit/>
          </a:bodyPr>
          <a:lstStyle/>
          <a:p>
            <a:r>
              <a:rPr lang="en-US" sz="3200" b="1" dirty="0" smtClean="0">
                <a:solidFill>
                  <a:srgbClr val="C00000"/>
                </a:solidFill>
                <a:latin typeface="Comic Sans MS" pitchFamily="66" charset="0"/>
              </a:rPr>
              <a:t>Autobiographical Memory</a:t>
            </a:r>
            <a:endParaRPr lang="en-US" sz="3200" b="1" dirty="0">
              <a:solidFill>
                <a:srgbClr val="C00000"/>
              </a:solidFill>
              <a:latin typeface="Comic Sans MS" pitchFamily="66" charset="0"/>
            </a:endParaRPr>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84000">
              <a:srgbClr val="5E9EFF">
                <a:alpha val="58000"/>
              </a:srgbClr>
            </a:gs>
            <a:gs pos="39999">
              <a:srgbClr val="85C2FF"/>
            </a:gs>
            <a:gs pos="70000">
              <a:srgbClr val="C4D6EB"/>
            </a:gs>
            <a:gs pos="100000">
              <a:srgbClr val="FFEBFA"/>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extBox 1"/>
          <p:cNvSpPr txBox="1"/>
          <p:nvPr/>
        </p:nvSpPr>
        <p:spPr>
          <a:xfrm>
            <a:off x="1066800" y="2438400"/>
            <a:ext cx="7162800" cy="2062103"/>
          </a:xfrm>
          <a:prstGeom prst="rect">
            <a:avLst/>
          </a:prstGeom>
          <a:noFill/>
        </p:spPr>
        <p:txBody>
          <a:bodyPr wrap="square" rtlCol="0">
            <a:spAutoFit/>
          </a:bodyPr>
          <a:lstStyle/>
          <a:p>
            <a:pPr algn="just"/>
            <a:r>
              <a:rPr lang="en-US" sz="3200" b="1" dirty="0" smtClean="0">
                <a:latin typeface="Times New Roman" pitchFamily="18" charset="0"/>
                <a:cs typeface="Times New Roman" pitchFamily="18" charset="0"/>
              </a:rPr>
              <a:t>Implicit memory</a:t>
            </a:r>
            <a:r>
              <a:rPr lang="en-US" sz="3200" dirty="0" smtClean="0">
                <a:latin typeface="Times New Roman" pitchFamily="18" charset="0"/>
                <a:cs typeface="Times New Roman" pitchFamily="18" charset="0"/>
              </a:rPr>
              <a:t> (</a:t>
            </a:r>
            <a:r>
              <a:rPr lang="en-US" sz="3200" dirty="0" smtClean="0">
                <a:solidFill>
                  <a:srgbClr val="FF0000"/>
                </a:solidFill>
                <a:latin typeface="Times New Roman" pitchFamily="18" charset="0"/>
                <a:cs typeface="Times New Roman" pitchFamily="18" charset="0"/>
              </a:rPr>
              <a:t>procedural memory</a:t>
            </a:r>
            <a:r>
              <a:rPr lang="en-US" sz="3200" dirty="0" smtClean="0">
                <a:latin typeface="Times New Roman" pitchFamily="18" charset="0"/>
                <a:cs typeface="Times New Roman" pitchFamily="18" charset="0"/>
              </a:rPr>
              <a:t>) refers to the use of objects or movements of the body, such as how exactly to use a pencil, drive a car, or ride a bicycle.</a:t>
            </a:r>
            <a:endParaRPr lang="en-US" sz="3200" dirty="0">
              <a:latin typeface="Times New Roman" pitchFamily="18" charset="0"/>
              <a:cs typeface="Times New Roman" pitchFamily="18" charset="0"/>
            </a:endParaRPr>
          </a:p>
        </p:txBody>
      </p:sp>
      <p:sp>
        <p:nvSpPr>
          <p:cNvPr id="3" name="TextBox 2"/>
          <p:cNvSpPr txBox="1"/>
          <p:nvPr/>
        </p:nvSpPr>
        <p:spPr>
          <a:xfrm>
            <a:off x="1143000" y="1143000"/>
            <a:ext cx="3505200" cy="584775"/>
          </a:xfrm>
          <a:prstGeom prst="rect">
            <a:avLst/>
          </a:prstGeom>
          <a:noFill/>
        </p:spPr>
        <p:txBody>
          <a:bodyPr wrap="square" rtlCol="0">
            <a:spAutoFit/>
          </a:bodyPr>
          <a:lstStyle/>
          <a:p>
            <a:r>
              <a:rPr lang="en-US" sz="3200" b="1" dirty="0" smtClean="0">
                <a:solidFill>
                  <a:srgbClr val="C00000"/>
                </a:solidFill>
              </a:rPr>
              <a:t>Implicit memory</a:t>
            </a:r>
            <a:endParaRPr lang="en-US" sz="3200" b="1" dirty="0">
              <a:solidFill>
                <a:srgbClr val="C00000"/>
              </a:solidFill>
            </a:endParaRPr>
          </a:p>
        </p:txBody>
      </p:sp>
    </p:spTree>
  </p:cSld>
  <p:clrMapOvr>
    <a:masterClrMapping/>
  </p:clrMapOvr>
  <p:transition>
    <p:pull dir="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alpha val="85000"/>
          </a:schemeClr>
        </a:solidFill>
        <a:effectLst/>
      </p:bgPr>
    </p:bg>
    <p:spTree>
      <p:nvGrpSpPr>
        <p:cNvPr id="1" name=""/>
        <p:cNvGrpSpPr/>
        <p:nvPr/>
      </p:nvGrpSpPr>
      <p:grpSpPr>
        <a:xfrm>
          <a:off x="0" y="0"/>
          <a:ext cx="0" cy="0"/>
          <a:chOff x="0" y="0"/>
          <a:chExt cx="0" cy="0"/>
        </a:xfrm>
      </p:grpSpPr>
      <p:pic>
        <p:nvPicPr>
          <p:cNvPr id="5" name="Content Placeholder 4" descr="info processing model b.png"/>
          <p:cNvPicPr>
            <a:picLocks noGrp="1" noChangeAspect="1"/>
          </p:cNvPicPr>
          <p:nvPr>
            <p:ph idx="1"/>
          </p:nvPr>
        </p:nvPicPr>
        <p:blipFill>
          <a:blip r:embed="rId2"/>
          <a:stretch>
            <a:fillRect/>
          </a:stretch>
        </p:blipFill>
        <p:spPr>
          <a:xfrm>
            <a:off x="457200" y="1676400"/>
            <a:ext cx="8077200" cy="4923905"/>
          </a:xfrm>
        </p:spPr>
      </p:pic>
      <p:sp>
        <p:nvSpPr>
          <p:cNvPr id="7" name="TextBox 6"/>
          <p:cNvSpPr txBox="1"/>
          <p:nvPr/>
        </p:nvSpPr>
        <p:spPr>
          <a:xfrm>
            <a:off x="914400" y="685800"/>
            <a:ext cx="7696200" cy="584775"/>
          </a:xfrm>
          <a:prstGeom prst="rect">
            <a:avLst/>
          </a:prstGeom>
          <a:noFill/>
        </p:spPr>
        <p:txBody>
          <a:bodyPr wrap="square" rtlCol="0">
            <a:spAutoFit/>
          </a:bodyPr>
          <a:lstStyle/>
          <a:p>
            <a:r>
              <a:rPr lang="en-IN" sz="3200" b="1" dirty="0" smtClean="0">
                <a:solidFill>
                  <a:srgbClr val="C00000"/>
                </a:solidFill>
                <a:latin typeface="Comic Sans MS" pitchFamily="66" charset="0"/>
              </a:rPr>
              <a:t>Atkinson and </a:t>
            </a:r>
            <a:r>
              <a:rPr lang="en-IN" sz="3200" b="1" dirty="0" err="1" smtClean="0">
                <a:solidFill>
                  <a:srgbClr val="C00000"/>
                </a:solidFill>
                <a:latin typeface="Comic Sans MS" pitchFamily="66" charset="0"/>
              </a:rPr>
              <a:t>Shiffrin</a:t>
            </a:r>
            <a:r>
              <a:rPr lang="en-IN" sz="3200" b="1" dirty="0" smtClean="0">
                <a:solidFill>
                  <a:srgbClr val="C00000"/>
                </a:solidFill>
                <a:latin typeface="Comic Sans MS" pitchFamily="66" charset="0"/>
              </a:rPr>
              <a:t> Model (1968)</a:t>
            </a:r>
            <a:endParaRPr lang="en-US" sz="3200" b="1" dirty="0">
              <a:solidFill>
                <a:srgbClr val="C00000"/>
              </a:solidFill>
              <a:latin typeface="Comic Sans MS" pitchFamily="66" charset="0"/>
            </a:endParaRPr>
          </a:p>
        </p:txBody>
      </p:sp>
    </p:spTree>
  </p:cSld>
  <p:clrMapOvr>
    <a:masterClrMapping/>
  </p:clrMapOvr>
  <p:transition>
    <p:pull dir="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pic>
        <p:nvPicPr>
          <p:cNvPr id="4" name="Content Placeholder 3" descr="368px-Information_Processing_Model_-_Atkinson_&amp;_Shiffrin.jpg"/>
          <p:cNvPicPr>
            <a:picLocks noGrp="1" noChangeAspect="1"/>
          </p:cNvPicPr>
          <p:nvPr>
            <p:ph idx="1"/>
          </p:nvPr>
        </p:nvPicPr>
        <p:blipFill>
          <a:blip r:embed="rId2"/>
          <a:stretch>
            <a:fillRect/>
          </a:stretch>
        </p:blipFill>
        <p:spPr>
          <a:xfrm>
            <a:off x="457200" y="914400"/>
            <a:ext cx="8229600" cy="5638800"/>
          </a:xfrm>
        </p:spPr>
      </p:pic>
    </p:spTree>
  </p:cSld>
  <p:clrMapOvr>
    <a:masterClrMapping/>
  </p:clrMapOvr>
  <p:transition>
    <p:spli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rgbClr val="FFEFD1">
                <a:alpha val="0"/>
              </a:srgbClr>
            </a:gs>
            <a:gs pos="64999">
              <a:srgbClr val="F0EBD5"/>
            </a:gs>
            <a:gs pos="100000">
              <a:srgbClr val="D1C39F"/>
            </a:gs>
          </a:gsLst>
          <a:path path="shape">
            <a:fillToRect l="50000" t="50000" r="50000" b="50000"/>
          </a:path>
          <a:tileRect/>
        </a:gradFill>
        <a:effectLst/>
      </p:bgPr>
    </p:bg>
    <p:spTree>
      <p:nvGrpSpPr>
        <p:cNvPr id="1" name=""/>
        <p:cNvGrpSpPr/>
        <p:nvPr/>
      </p:nvGrpSpPr>
      <p:grpSpPr>
        <a:xfrm>
          <a:off x="0" y="0"/>
          <a:ext cx="0" cy="0"/>
          <a:chOff x="0" y="0"/>
          <a:chExt cx="0" cy="0"/>
        </a:xfrm>
      </p:grpSpPr>
      <p:pic>
        <p:nvPicPr>
          <p:cNvPr id="4" name="Content Placeholder 3" descr="Information Processing- Computer Analogy .png"/>
          <p:cNvPicPr>
            <a:picLocks noGrp="1" noChangeAspect="1"/>
          </p:cNvPicPr>
          <p:nvPr>
            <p:ph idx="1"/>
          </p:nvPr>
        </p:nvPicPr>
        <p:blipFill>
          <a:blip r:embed="rId2"/>
          <a:stretch>
            <a:fillRect/>
          </a:stretch>
        </p:blipFill>
        <p:spPr>
          <a:xfrm>
            <a:off x="381000" y="838200"/>
            <a:ext cx="8305800" cy="5562600"/>
          </a:xfrm>
        </p:spPr>
      </p:pic>
    </p:spTree>
  </p:cSld>
  <p:clrMapOvr>
    <a:masterClrMapping/>
  </p:clrMapOvr>
  <p:transition>
    <p:pull dir="l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p:cNvSpPr txBox="1"/>
          <p:nvPr/>
        </p:nvSpPr>
        <p:spPr>
          <a:xfrm>
            <a:off x="609600" y="533400"/>
            <a:ext cx="3886200" cy="584775"/>
          </a:xfrm>
          <a:prstGeom prst="rect">
            <a:avLst/>
          </a:prstGeom>
          <a:noFill/>
        </p:spPr>
        <p:txBody>
          <a:bodyPr wrap="square" rtlCol="0">
            <a:spAutoFit/>
          </a:bodyPr>
          <a:lstStyle/>
          <a:p>
            <a:r>
              <a:rPr lang="en-IN" sz="3200" dirty="0" smtClean="0">
                <a:solidFill>
                  <a:srgbClr val="C00000"/>
                </a:solidFill>
              </a:rPr>
              <a:t>References</a:t>
            </a:r>
            <a:r>
              <a:rPr lang="en-IN" dirty="0" smtClean="0"/>
              <a:t>:</a:t>
            </a:r>
            <a:endParaRPr lang="en-US" dirty="0"/>
          </a:p>
        </p:txBody>
      </p:sp>
      <p:sp>
        <p:nvSpPr>
          <p:cNvPr id="3" name="TextBox 2"/>
          <p:cNvSpPr txBox="1"/>
          <p:nvPr/>
        </p:nvSpPr>
        <p:spPr>
          <a:xfrm>
            <a:off x="533400" y="1752600"/>
            <a:ext cx="7924800" cy="3970318"/>
          </a:xfrm>
          <a:prstGeom prst="rect">
            <a:avLst/>
          </a:prstGeom>
          <a:noFill/>
        </p:spPr>
        <p:txBody>
          <a:bodyPr wrap="square" rtlCol="0">
            <a:spAutoFit/>
          </a:bodyPr>
          <a:lstStyle/>
          <a:p>
            <a:r>
              <a:rPr lang="en-US" dirty="0" smtClean="0"/>
              <a:t>Atkinson, R., &amp; </a:t>
            </a:r>
            <a:r>
              <a:rPr lang="en-US" dirty="0" err="1" smtClean="0"/>
              <a:t>Shiffrin</a:t>
            </a:r>
            <a:r>
              <a:rPr lang="en-US" dirty="0" smtClean="0"/>
              <a:t>, R. (1977). Human memory: A proposed system and its control processes. </a:t>
            </a:r>
            <a:r>
              <a:rPr lang="en-US" i="1" dirty="0" smtClean="0"/>
              <a:t>Human Memory</a:t>
            </a:r>
            <a:r>
              <a:rPr lang="en-US" dirty="0" smtClean="0"/>
              <a:t>, 7-113. </a:t>
            </a:r>
            <a:r>
              <a:rPr lang="en-US" b="1" dirty="0" smtClean="0">
                <a:hlinkClick r:id="rId3"/>
              </a:rPr>
              <a:t>https://doi.org/10.1016/b978-0-12-121050-2.50006-5</a:t>
            </a:r>
            <a:endParaRPr lang="en-US" b="1" dirty="0" smtClean="0"/>
          </a:p>
          <a:p>
            <a:endParaRPr lang="en-US" b="1" dirty="0" smtClean="0"/>
          </a:p>
          <a:p>
            <a:r>
              <a:rPr lang="en-US" dirty="0" err="1" smtClean="0"/>
              <a:t>Baddeley</a:t>
            </a:r>
            <a:r>
              <a:rPr lang="en-US" dirty="0" smtClean="0"/>
              <a:t>, Alan D.; Hitch, Graham (1974), "Working Memory", </a:t>
            </a:r>
            <a:r>
              <a:rPr lang="en-US" i="1" dirty="0" smtClean="0"/>
              <a:t>Psychology of Learning and Motivation</a:t>
            </a:r>
            <a:r>
              <a:rPr lang="en-US" dirty="0" smtClean="0"/>
              <a:t>, Elsevier, pp. 47–89, </a:t>
            </a:r>
            <a:r>
              <a:rPr lang="en-US" dirty="0" smtClean="0">
                <a:hlinkClick r:id="rId4" tooltip="Doi (identifier)"/>
              </a:rPr>
              <a:t>doi</a:t>
            </a:r>
            <a:r>
              <a:rPr lang="en-US" dirty="0" smtClean="0"/>
              <a:t>:</a:t>
            </a:r>
            <a:r>
              <a:rPr lang="en-US" u="sng" dirty="0" smtClean="0">
                <a:hlinkClick r:id="rId5"/>
              </a:rPr>
              <a:t>10.1016/s0079-7421(08)60452-1</a:t>
            </a:r>
            <a:endParaRPr lang="en-US" u="sng" dirty="0" smtClean="0"/>
          </a:p>
          <a:p>
            <a:endParaRPr lang="en-US" b="1" dirty="0" smtClean="0"/>
          </a:p>
          <a:p>
            <a:r>
              <a:rPr lang="en-US" dirty="0" smtClean="0"/>
              <a:t>Miller, George A. (1956). "The magical number seven, plus or minus two: Some limits on our capacity for processing information". </a:t>
            </a:r>
            <a:r>
              <a:rPr lang="en-US" i="1" dirty="0" smtClean="0"/>
              <a:t>Psychological Review</a:t>
            </a:r>
            <a:r>
              <a:rPr lang="en-US" dirty="0" smtClean="0"/>
              <a:t>. </a:t>
            </a:r>
            <a:r>
              <a:rPr lang="en-US" b="1" dirty="0" smtClean="0"/>
              <a:t>63</a:t>
            </a:r>
            <a:r>
              <a:rPr lang="en-US" dirty="0" smtClean="0"/>
              <a:t> (2): 81–97. </a:t>
            </a:r>
            <a:r>
              <a:rPr lang="en-US" dirty="0" smtClean="0">
                <a:hlinkClick r:id="rId4" tooltip="Doi (identifier)"/>
              </a:rPr>
              <a:t>doi</a:t>
            </a:r>
            <a:r>
              <a:rPr lang="en-US" dirty="0" smtClean="0"/>
              <a:t>:</a:t>
            </a:r>
            <a:r>
              <a:rPr lang="en-US" dirty="0" smtClean="0">
                <a:hlinkClick r:id="rId6"/>
              </a:rPr>
              <a:t>10.1037/h0043158</a:t>
            </a:r>
            <a:endParaRPr lang="en-US" dirty="0" smtClean="0"/>
          </a:p>
          <a:p>
            <a:endParaRPr lang="en-US" dirty="0" smtClean="0"/>
          </a:p>
          <a:p>
            <a:r>
              <a:rPr lang="en-IN" dirty="0" smtClean="0">
                <a:hlinkClick r:id="rId7"/>
              </a:rPr>
              <a:t>https://en.wikipedia.org/wiki/Information_processing_theory</a:t>
            </a:r>
            <a:endParaRPr lang="en-IN" dirty="0" smtClean="0"/>
          </a:p>
          <a:p>
            <a:endParaRPr lang="en-US" dirty="0"/>
          </a:p>
        </p:txBody>
      </p:sp>
    </p:spTree>
  </p:cSld>
  <p:clrMapOvr>
    <a:masterClrMapping/>
  </p:clrMapOvr>
  <p:transition>
    <p:checke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Rectangle 2"/>
          <p:cNvSpPr/>
          <p:nvPr/>
        </p:nvSpPr>
        <p:spPr>
          <a:xfrm>
            <a:off x="2400347" y="2967335"/>
            <a:ext cx="3148939" cy="923330"/>
          </a:xfrm>
          <a:prstGeom prst="rect">
            <a:avLst/>
          </a:prstGeom>
          <a:noFill/>
        </p:spPr>
        <p:txBody>
          <a:bodyPr wrap="none" lIns="91440" tIns="45720" rIns="91440" bIns="45720">
            <a:spAutoFit/>
          </a:bodyPr>
          <a:lstStyle/>
          <a:p>
            <a:pPr algn="ctr"/>
            <a:r>
              <a:rPr lang="en-U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Thank You</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99000">
              <a:srgbClr val="FFEFD1">
                <a:alpha val="0"/>
              </a:srgbClr>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TextBox 1"/>
          <p:cNvSpPr txBox="1"/>
          <p:nvPr/>
        </p:nvSpPr>
        <p:spPr>
          <a:xfrm>
            <a:off x="914400" y="1905000"/>
            <a:ext cx="7391400" cy="4031873"/>
          </a:xfrm>
          <a:prstGeom prst="rect">
            <a:avLst/>
          </a:prstGeom>
          <a:noFill/>
        </p:spPr>
        <p:txBody>
          <a:bodyPr wrap="square" rtlCol="0">
            <a:spAutoFit/>
          </a:bodyPr>
          <a:lstStyle/>
          <a:p>
            <a:pPr algn="just">
              <a:buFont typeface="Arial" pitchFamily="34" charset="0"/>
              <a:buChar char="•"/>
            </a:pPr>
            <a:r>
              <a:rPr lang="en-US" sz="3200" dirty="0" smtClean="0">
                <a:latin typeface="Times New Roman" pitchFamily="18" charset="0"/>
                <a:cs typeface="Times New Roman" pitchFamily="18" charset="0"/>
              </a:rPr>
              <a:t>This theory  attempts to categorize the way information is recognized, utilized, and stored in the memory. </a:t>
            </a:r>
          </a:p>
          <a:p>
            <a:pPr algn="just"/>
            <a:endParaRPr lang="en-US" sz="3200" dirty="0" smtClean="0">
              <a:latin typeface="Times New Roman" pitchFamily="18" charset="0"/>
              <a:cs typeface="Times New Roman" pitchFamily="18" charset="0"/>
            </a:endParaRPr>
          </a:p>
          <a:p>
            <a:pPr algn="just"/>
            <a:r>
              <a:rPr lang="en-US" sz="3200" dirty="0" smtClean="0">
                <a:latin typeface="Times New Roman" pitchFamily="18" charset="0"/>
                <a:cs typeface="Times New Roman" pitchFamily="18" charset="0"/>
              </a:rPr>
              <a:t>•This theory recognizes the ability for a person to control what information is processed and the changes and developments  of these abilities.</a:t>
            </a:r>
            <a:endParaRPr lang="en-US" sz="3200" dirty="0">
              <a:latin typeface="Times New Roman" pitchFamily="18" charset="0"/>
              <a:cs typeface="Times New Roman" pitchFamily="18" charset="0"/>
            </a:endParaRPr>
          </a:p>
        </p:txBody>
      </p:sp>
      <p:sp>
        <p:nvSpPr>
          <p:cNvPr id="3" name="TextBox 2"/>
          <p:cNvSpPr txBox="1"/>
          <p:nvPr/>
        </p:nvSpPr>
        <p:spPr>
          <a:xfrm>
            <a:off x="990600" y="838200"/>
            <a:ext cx="6858000" cy="1354217"/>
          </a:xfrm>
          <a:prstGeom prst="rect">
            <a:avLst/>
          </a:prstGeom>
          <a:noFill/>
        </p:spPr>
        <p:txBody>
          <a:bodyPr wrap="square" rtlCol="0">
            <a:spAutoFit/>
          </a:bodyPr>
          <a:lstStyle/>
          <a:p>
            <a:r>
              <a:rPr lang="en-US" sz="3200" b="1" dirty="0" smtClean="0">
                <a:solidFill>
                  <a:srgbClr val="C00000"/>
                </a:solidFill>
                <a:latin typeface="Comic Sans MS" pitchFamily="66" charset="0"/>
              </a:rPr>
              <a:t>INFORMATION PROCESSING THEORY</a:t>
            </a:r>
          </a:p>
          <a:p>
            <a:endParaRPr lang="en-US"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209800"/>
            <a:ext cx="8382000" cy="4524315"/>
          </a:xfrm>
          <a:prstGeom prst="rect">
            <a:avLst/>
          </a:prstGeom>
          <a:noFill/>
        </p:spPr>
        <p:txBody>
          <a:bodyPr wrap="square" rtlCol="0">
            <a:spAutoFit/>
          </a:bodyPr>
          <a:lstStyle/>
          <a:p>
            <a:pPr algn="just"/>
            <a:r>
              <a:rPr lang="en-US" sz="3200" dirty="0" smtClean="0">
                <a:latin typeface="Times New Roman" pitchFamily="18" charset="0"/>
                <a:cs typeface="Times New Roman" pitchFamily="18" charset="0"/>
              </a:rPr>
              <a:t>Information Processing three step process-</a:t>
            </a:r>
          </a:p>
          <a:p>
            <a:pPr marL="514350" indent="-514350" algn="just">
              <a:buAutoNum type="arabicPeriod"/>
            </a:pPr>
            <a:r>
              <a:rPr lang="en-US" sz="3200" dirty="0" smtClean="0">
                <a:solidFill>
                  <a:schemeClr val="accent1">
                    <a:lumMod val="75000"/>
                  </a:schemeClr>
                </a:solidFill>
                <a:latin typeface="Times New Roman" pitchFamily="18" charset="0"/>
                <a:cs typeface="Times New Roman" pitchFamily="18" charset="0"/>
              </a:rPr>
              <a:t>Encoding-</a:t>
            </a:r>
            <a:r>
              <a:rPr lang="en-US" sz="3200" dirty="0" smtClean="0">
                <a:latin typeface="Times New Roman" pitchFamily="18" charset="0"/>
                <a:cs typeface="Times New Roman" pitchFamily="18" charset="0"/>
              </a:rPr>
              <a:t> The processing of information into the memory system.</a:t>
            </a:r>
          </a:p>
          <a:p>
            <a:pPr marL="514350" indent="-514350" algn="just"/>
            <a:r>
              <a:rPr lang="en-US" sz="3200" dirty="0" smtClean="0">
                <a:solidFill>
                  <a:schemeClr val="accent1">
                    <a:lumMod val="75000"/>
                  </a:schemeClr>
                </a:solidFill>
                <a:latin typeface="Times New Roman" pitchFamily="18" charset="0"/>
                <a:cs typeface="Times New Roman" pitchFamily="18" charset="0"/>
              </a:rPr>
              <a:t>2. Storage- </a:t>
            </a:r>
            <a:r>
              <a:rPr lang="en-US" sz="3200" dirty="0" smtClean="0">
                <a:latin typeface="Times New Roman" pitchFamily="18" charset="0"/>
                <a:cs typeface="Times New Roman" pitchFamily="18" charset="0"/>
              </a:rPr>
              <a:t>The retention of encoded material over time.</a:t>
            </a:r>
          </a:p>
          <a:p>
            <a:pPr marL="514350" indent="-514350" algn="just"/>
            <a:r>
              <a:rPr lang="en-US" sz="3200" dirty="0" smtClean="0">
                <a:solidFill>
                  <a:schemeClr val="accent1">
                    <a:lumMod val="75000"/>
                  </a:schemeClr>
                </a:solidFill>
                <a:latin typeface="Times New Roman" pitchFamily="18" charset="0"/>
                <a:cs typeface="Times New Roman" pitchFamily="18" charset="0"/>
              </a:rPr>
              <a:t>3. Retrieval- </a:t>
            </a:r>
            <a:r>
              <a:rPr lang="en-US" sz="3200" dirty="0" smtClean="0">
                <a:latin typeface="Times New Roman" pitchFamily="18" charset="0"/>
                <a:cs typeface="Times New Roman" pitchFamily="18" charset="0"/>
              </a:rPr>
              <a:t>The process of getting the information out of memory storage.</a:t>
            </a:r>
          </a:p>
          <a:p>
            <a:pPr algn="just"/>
            <a:r>
              <a:rPr lang="en-US" sz="3200" dirty="0" smtClean="0">
                <a:latin typeface="Times New Roman" pitchFamily="18" charset="0"/>
                <a:cs typeface="Times New Roman" pitchFamily="18" charset="0"/>
              </a:rPr>
              <a:t> </a:t>
            </a:r>
          </a:p>
          <a:p>
            <a:pPr algn="just"/>
            <a:endParaRPr lang="en-US" sz="3200" dirty="0">
              <a:latin typeface="Times New Roman" pitchFamily="18" charset="0"/>
              <a:cs typeface="Times New Roman" pitchFamily="18" charset="0"/>
            </a:endParaRPr>
          </a:p>
        </p:txBody>
      </p:sp>
      <p:sp>
        <p:nvSpPr>
          <p:cNvPr id="3" name="TextBox 2"/>
          <p:cNvSpPr txBox="1"/>
          <p:nvPr/>
        </p:nvSpPr>
        <p:spPr>
          <a:xfrm>
            <a:off x="762000" y="762000"/>
            <a:ext cx="7086600" cy="1354217"/>
          </a:xfrm>
          <a:prstGeom prst="rect">
            <a:avLst/>
          </a:prstGeom>
          <a:noFill/>
        </p:spPr>
        <p:txBody>
          <a:bodyPr wrap="square" rtlCol="0">
            <a:spAutoFit/>
          </a:bodyPr>
          <a:lstStyle/>
          <a:p>
            <a:r>
              <a:rPr lang="en-US" sz="3200" b="1" dirty="0" smtClean="0">
                <a:solidFill>
                  <a:srgbClr val="C00000"/>
                </a:solidFill>
                <a:latin typeface="Comic Sans MS" pitchFamily="66" charset="0"/>
              </a:rPr>
              <a:t>INFORMATION PROCESSING THEORY</a:t>
            </a:r>
          </a:p>
          <a:p>
            <a:endParaRPr lang="en-US" dirty="0"/>
          </a:p>
        </p:txBody>
      </p:sp>
    </p:spTree>
  </p:cSld>
  <p:clrMapOvr>
    <a:masterClrMapping/>
  </p:clrMapOvr>
  <p:transition>
    <p:pull dir="l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368px-Information_Processing_Model_-_Atkinson_&amp;_Shiffrin.jpg"/>
          <p:cNvPicPr>
            <a:picLocks noGrp="1" noChangeAspect="1"/>
          </p:cNvPicPr>
          <p:nvPr>
            <p:ph idx="1"/>
          </p:nvPr>
        </p:nvPicPr>
        <p:blipFill>
          <a:blip r:embed="rId2"/>
          <a:stretch>
            <a:fillRect/>
          </a:stretch>
        </p:blipFill>
        <p:spPr>
          <a:xfrm>
            <a:off x="457200" y="914400"/>
            <a:ext cx="8229600" cy="5638800"/>
          </a:xfrm>
        </p:spPr>
      </p:pic>
    </p:spTree>
  </p:cSld>
  <p:clrMapOvr>
    <a:masterClrMapping/>
  </p:clrMapOvr>
  <p:transition>
    <p:spli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5">
                <a:lumMod val="20000"/>
                <a:lumOff val="80000"/>
              </a:schemeClr>
            </a:gs>
            <a:gs pos="64999">
              <a:srgbClr val="F0EBD5"/>
            </a:gs>
            <a:gs pos="100000">
              <a:srgbClr val="D1C39F"/>
            </a:gs>
          </a:gsLst>
          <a:lin ang="8100000" scaled="0"/>
          <a:tileRect/>
        </a:gradFill>
        <a:effectLst/>
      </p:bgPr>
    </p:bg>
    <p:spTree>
      <p:nvGrpSpPr>
        <p:cNvPr id="1" name=""/>
        <p:cNvGrpSpPr/>
        <p:nvPr/>
      </p:nvGrpSpPr>
      <p:grpSpPr>
        <a:xfrm>
          <a:off x="0" y="0"/>
          <a:ext cx="0" cy="0"/>
          <a:chOff x="0" y="0"/>
          <a:chExt cx="0" cy="0"/>
        </a:xfrm>
      </p:grpSpPr>
      <p:sp>
        <p:nvSpPr>
          <p:cNvPr id="2" name="TextBox 1"/>
          <p:cNvSpPr txBox="1"/>
          <p:nvPr/>
        </p:nvSpPr>
        <p:spPr>
          <a:xfrm>
            <a:off x="1295400" y="2514600"/>
            <a:ext cx="5791200" cy="2062103"/>
          </a:xfrm>
          <a:prstGeom prst="rect">
            <a:avLst/>
          </a:prstGeom>
          <a:noFill/>
        </p:spPr>
        <p:txBody>
          <a:bodyPr wrap="square" rtlCol="0">
            <a:spAutoFit/>
          </a:bodyPr>
          <a:lstStyle/>
          <a:p>
            <a:pPr>
              <a:buFont typeface="Wingdings" pitchFamily="2" charset="2"/>
              <a:buChar char="ü"/>
            </a:pPr>
            <a:r>
              <a:rPr lang="en-US" sz="3200" dirty="0" smtClean="0"/>
              <a:t>Thinking </a:t>
            </a:r>
          </a:p>
          <a:p>
            <a:pPr>
              <a:buFont typeface="Wingdings" pitchFamily="2" charset="2"/>
              <a:buChar char="ü"/>
            </a:pPr>
            <a:r>
              <a:rPr lang="en-US" sz="3200" dirty="0" smtClean="0"/>
              <a:t>Analysis of stimuli </a:t>
            </a:r>
          </a:p>
          <a:p>
            <a:pPr>
              <a:buFont typeface="Wingdings" pitchFamily="2" charset="2"/>
              <a:buChar char="ü"/>
            </a:pPr>
            <a:r>
              <a:rPr lang="en-US" sz="3200" dirty="0" smtClean="0"/>
              <a:t>Situational modification </a:t>
            </a:r>
          </a:p>
          <a:p>
            <a:pPr>
              <a:buFont typeface="Wingdings" pitchFamily="2" charset="2"/>
              <a:buChar char="ü"/>
            </a:pPr>
            <a:r>
              <a:rPr lang="en-US" sz="3200" dirty="0" smtClean="0"/>
              <a:t>Obstacle evaluation </a:t>
            </a:r>
          </a:p>
        </p:txBody>
      </p:sp>
      <p:sp>
        <p:nvSpPr>
          <p:cNvPr id="4" name="TextBox 3"/>
          <p:cNvSpPr txBox="1"/>
          <p:nvPr/>
        </p:nvSpPr>
        <p:spPr>
          <a:xfrm>
            <a:off x="1219200" y="838200"/>
            <a:ext cx="6781800" cy="1077218"/>
          </a:xfrm>
          <a:prstGeom prst="rect">
            <a:avLst/>
          </a:prstGeom>
          <a:noFill/>
        </p:spPr>
        <p:txBody>
          <a:bodyPr wrap="square" rtlCol="0">
            <a:spAutoFit/>
          </a:bodyPr>
          <a:lstStyle/>
          <a:p>
            <a:r>
              <a:rPr lang="en-US" sz="3200" dirty="0" smtClean="0">
                <a:solidFill>
                  <a:srgbClr val="C00000"/>
                </a:solidFill>
                <a:latin typeface="Comic Sans MS" pitchFamily="66" charset="0"/>
              </a:rPr>
              <a:t>The Four Pillars of Information Processing Model</a:t>
            </a:r>
            <a:endParaRPr lang="en-US" sz="3200" dirty="0">
              <a:solidFill>
                <a:srgbClr val="C00000"/>
              </a:solidFill>
              <a:latin typeface="Comic Sans MS" pitchFamily="66" charset="0"/>
            </a:endParaRPr>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6">
                <a:lumMod val="20000"/>
                <a:lumOff val="80000"/>
                <a:alpha val="7000"/>
              </a:schemeClr>
            </a:gs>
            <a:gs pos="39999">
              <a:srgbClr val="85C2FF"/>
            </a:gs>
            <a:gs pos="70000">
              <a:srgbClr val="C4D6EB"/>
            </a:gs>
            <a:gs pos="100000">
              <a:srgbClr val="FFEBFA"/>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extBox 1"/>
          <p:cNvSpPr txBox="1"/>
          <p:nvPr/>
        </p:nvSpPr>
        <p:spPr>
          <a:xfrm>
            <a:off x="1295400" y="1219200"/>
            <a:ext cx="3810000" cy="646331"/>
          </a:xfrm>
          <a:prstGeom prst="rect">
            <a:avLst/>
          </a:prstGeom>
          <a:noFill/>
        </p:spPr>
        <p:txBody>
          <a:bodyPr wrap="square" rtlCol="0">
            <a:spAutoFit/>
          </a:bodyPr>
          <a:lstStyle/>
          <a:p>
            <a:r>
              <a:rPr lang="en-US" sz="3600" b="1" dirty="0" smtClean="0">
                <a:solidFill>
                  <a:srgbClr val="C00000"/>
                </a:solidFill>
                <a:latin typeface="Comic Sans MS" pitchFamily="66" charset="0"/>
              </a:rPr>
              <a:t>Thinking</a:t>
            </a:r>
            <a:endParaRPr lang="en-US" sz="3600" b="1" dirty="0">
              <a:solidFill>
                <a:srgbClr val="C00000"/>
              </a:solidFill>
              <a:latin typeface="Comic Sans MS" pitchFamily="66" charset="0"/>
            </a:endParaRPr>
          </a:p>
        </p:txBody>
      </p:sp>
      <p:sp>
        <p:nvSpPr>
          <p:cNvPr id="3" name="TextBox 2"/>
          <p:cNvSpPr txBox="1"/>
          <p:nvPr/>
        </p:nvSpPr>
        <p:spPr>
          <a:xfrm>
            <a:off x="1143000" y="2133600"/>
            <a:ext cx="6629400" cy="2831544"/>
          </a:xfrm>
          <a:prstGeom prst="rect">
            <a:avLst/>
          </a:prstGeom>
          <a:noFill/>
        </p:spPr>
        <p:txBody>
          <a:bodyPr wrap="square" rtlCol="0">
            <a:spAutoFit/>
          </a:bodyPr>
          <a:lstStyle/>
          <a:p>
            <a:endParaRPr lang="en-US" dirty="0" smtClean="0"/>
          </a:p>
          <a:p>
            <a:pPr algn="just"/>
            <a:r>
              <a:rPr lang="en-US" sz="3200" dirty="0" smtClean="0">
                <a:latin typeface="Times New Roman" pitchFamily="18" charset="0"/>
                <a:cs typeface="Times New Roman" pitchFamily="18" charset="0"/>
              </a:rPr>
              <a:t>The process of thinking includes the activities of perception of external stimuli, encoding the same and storing the data so perceived and encoded in one's mental recesses.</a:t>
            </a:r>
            <a:endParaRPr lang="en-US" sz="3200" dirty="0">
              <a:latin typeface="Times New Roman" pitchFamily="18" charset="0"/>
              <a:cs typeface="Times New Roman" pitchFamily="18" charset="0"/>
            </a:endParaRPr>
          </a:p>
        </p:txBody>
      </p:sp>
    </p:spTree>
  </p:cSld>
  <p:clrMapOvr>
    <a:masterClrMapping/>
  </p:clrMapOvr>
  <p:transition>
    <p:check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bg1"/>
            </a:gs>
            <a:gs pos="39999">
              <a:srgbClr val="85C2FF"/>
            </a:gs>
            <a:gs pos="70000">
              <a:srgbClr val="C4D6EB"/>
            </a:gs>
            <a:gs pos="100000">
              <a:srgbClr val="FFEBFA"/>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extBox 1"/>
          <p:cNvSpPr txBox="1"/>
          <p:nvPr/>
        </p:nvSpPr>
        <p:spPr>
          <a:xfrm>
            <a:off x="762000" y="2057400"/>
            <a:ext cx="7696200" cy="4247317"/>
          </a:xfrm>
          <a:prstGeom prst="rect">
            <a:avLst/>
          </a:prstGeom>
          <a:noFill/>
        </p:spPr>
        <p:txBody>
          <a:bodyPr wrap="square" rtlCol="0">
            <a:spAutoFit/>
          </a:bodyPr>
          <a:lstStyle/>
          <a:p>
            <a:pPr lvl="0" algn="just"/>
            <a:r>
              <a:rPr lang="en-US" sz="2800" dirty="0" smtClean="0"/>
              <a:t>This is the process by which the encoded stimuli are altered to suit the brain's cognition and interpretation process to enable decision making. There are four distinct sub-processes that form a favorable alliance to make the brain arrive at a conclusion regarding the encoded stimuli it has received and kept stored. These four sub-processes are encoding, </a:t>
            </a:r>
            <a:r>
              <a:rPr lang="en-US" sz="2800" dirty="0" err="1" smtClean="0"/>
              <a:t>strategization</a:t>
            </a:r>
            <a:r>
              <a:rPr lang="en-US" sz="2800" dirty="0" smtClean="0"/>
              <a:t>, generalization and </a:t>
            </a:r>
            <a:r>
              <a:rPr lang="en-US" sz="2800" dirty="0" err="1" smtClean="0"/>
              <a:t>automaization</a:t>
            </a:r>
            <a:r>
              <a:rPr lang="en-US" sz="2800" dirty="0" smtClean="0"/>
              <a:t>.</a:t>
            </a:r>
          </a:p>
          <a:p>
            <a:endParaRPr lang="en-US" dirty="0"/>
          </a:p>
        </p:txBody>
      </p:sp>
      <p:sp>
        <p:nvSpPr>
          <p:cNvPr id="4" name="TextBox 3"/>
          <p:cNvSpPr txBox="1"/>
          <p:nvPr/>
        </p:nvSpPr>
        <p:spPr>
          <a:xfrm>
            <a:off x="1066800" y="685800"/>
            <a:ext cx="5105400" cy="646331"/>
          </a:xfrm>
          <a:prstGeom prst="rect">
            <a:avLst/>
          </a:prstGeom>
          <a:noFill/>
        </p:spPr>
        <p:txBody>
          <a:bodyPr wrap="square" rtlCol="0">
            <a:spAutoFit/>
          </a:bodyPr>
          <a:lstStyle/>
          <a:p>
            <a:r>
              <a:rPr lang="en-US" sz="3600" b="1" dirty="0" smtClean="0">
                <a:solidFill>
                  <a:srgbClr val="C00000"/>
                </a:solidFill>
                <a:latin typeface="Comic Sans MS" pitchFamily="66" charset="0"/>
              </a:rPr>
              <a:t>Analysis of stimuli</a:t>
            </a:r>
            <a:endParaRPr lang="en-US" sz="3600" b="1" dirty="0">
              <a:solidFill>
                <a:srgbClr val="C00000"/>
              </a:solidFill>
              <a:latin typeface="Comic Sans MS" pitchFamily="66" charset="0"/>
            </a:endParaRPr>
          </a:p>
        </p:txBody>
      </p:sp>
    </p:spTree>
  </p:cSld>
  <p:clrMapOvr>
    <a:masterClrMapping/>
  </p:clrMapOvr>
  <p:transition>
    <p:plu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chemeClr val="bg1">
                <a:lumMod val="95000"/>
              </a:schemeClr>
            </a:gs>
            <a:gs pos="64999">
              <a:srgbClr val="F0EBD5"/>
            </a:gs>
            <a:gs pos="100000">
              <a:srgbClr val="D1C39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extBox 1"/>
          <p:cNvSpPr txBox="1"/>
          <p:nvPr/>
        </p:nvSpPr>
        <p:spPr>
          <a:xfrm>
            <a:off x="533400" y="1524000"/>
            <a:ext cx="8229600" cy="4308872"/>
          </a:xfrm>
          <a:prstGeom prst="rect">
            <a:avLst/>
          </a:prstGeom>
          <a:noFill/>
        </p:spPr>
        <p:txBody>
          <a:bodyPr wrap="square" rtlCol="0">
            <a:spAutoFit/>
          </a:bodyPr>
          <a:lstStyle/>
          <a:p>
            <a:pPr lvl="0" algn="just"/>
            <a:r>
              <a:rPr lang="en-US" sz="3200" dirty="0" smtClean="0">
                <a:latin typeface="Times New Roman" pitchFamily="18" charset="0"/>
                <a:cs typeface="Times New Roman" pitchFamily="18" charset="0"/>
              </a:rPr>
              <a:t>This is the process by which an individual uses his experience, which is nothing other than a collection of stored memories, to handle a similar situation in future. In case of certain differences in both situations, the individual modifies the decisions they took during their previous experience to come up with solutions for the somewhat different.</a:t>
            </a:r>
          </a:p>
          <a:p>
            <a:endParaRPr lang="en-US" dirty="0"/>
          </a:p>
        </p:txBody>
      </p:sp>
      <p:sp>
        <p:nvSpPr>
          <p:cNvPr id="4" name="TextBox 3"/>
          <p:cNvSpPr txBox="1"/>
          <p:nvPr/>
        </p:nvSpPr>
        <p:spPr>
          <a:xfrm>
            <a:off x="609600" y="533400"/>
            <a:ext cx="5181600" cy="584775"/>
          </a:xfrm>
          <a:prstGeom prst="rect">
            <a:avLst/>
          </a:prstGeom>
          <a:noFill/>
        </p:spPr>
        <p:txBody>
          <a:bodyPr wrap="square" rtlCol="0">
            <a:spAutoFit/>
          </a:bodyPr>
          <a:lstStyle/>
          <a:p>
            <a:r>
              <a:rPr lang="en-US" sz="3200" b="1" dirty="0" smtClean="0">
                <a:solidFill>
                  <a:srgbClr val="C00000"/>
                </a:solidFill>
                <a:latin typeface="Comic Sans MS" pitchFamily="66" charset="0"/>
              </a:rPr>
              <a:t>Situational modification</a:t>
            </a:r>
            <a:endParaRPr lang="en-US" sz="3200" b="1" dirty="0">
              <a:solidFill>
                <a:srgbClr val="C00000"/>
              </a:solidFill>
              <a:latin typeface="Comic Sans MS" pitchFamily="66" charset="0"/>
            </a:endParaRPr>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530</TotalTime>
  <Words>703</Words>
  <Application>Microsoft Office PowerPoint</Application>
  <PresentationFormat>On-screen Show (4:3)</PresentationFormat>
  <Paragraphs>86</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Flow</vt:lpstr>
      <vt:lpstr>Human Brain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MGM</dc:creator>
  <cp:lastModifiedBy>MGM</cp:lastModifiedBy>
  <cp:revision>98</cp:revision>
  <dcterms:created xsi:type="dcterms:W3CDTF">2006-08-16T00:00:00Z</dcterms:created>
  <dcterms:modified xsi:type="dcterms:W3CDTF">2023-12-27T08:36:46Z</dcterms:modified>
</cp:coreProperties>
</file>